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5" r:id="rId29"/>
    <p:sldId id="283" r:id="rId30"/>
    <p:sldId id="291" r:id="rId31"/>
    <p:sldId id="286" r:id="rId32"/>
    <p:sldId id="292" r:id="rId33"/>
    <p:sldId id="284" r:id="rId34"/>
    <p:sldId id="287" r:id="rId35"/>
    <p:sldId id="293" r:id="rId36"/>
    <p:sldId id="294" r:id="rId37"/>
    <p:sldId id="288" r:id="rId38"/>
    <p:sldId id="289" r:id="rId39"/>
    <p:sldId id="290" r:id="rId40"/>
    <p:sldId id="295" r:id="rId41"/>
    <p:sldId id="296" r:id="rId42"/>
    <p:sldId id="297" r:id="rId43"/>
    <p:sldId id="298" r:id="rId44"/>
    <p:sldId id="304" r:id="rId45"/>
    <p:sldId id="305" r:id="rId46"/>
    <p:sldId id="306" r:id="rId47"/>
    <p:sldId id="307" r:id="rId48"/>
    <p:sldId id="299" r:id="rId49"/>
    <p:sldId id="314" r:id="rId50"/>
    <p:sldId id="312" r:id="rId51"/>
    <p:sldId id="300" r:id="rId52"/>
    <p:sldId id="301" r:id="rId53"/>
    <p:sldId id="302" r:id="rId54"/>
    <p:sldId id="303" r:id="rId55"/>
    <p:sldId id="315" r:id="rId56"/>
    <p:sldId id="336" r:id="rId57"/>
    <p:sldId id="313"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3" r:id="rId75"/>
    <p:sldId id="334" r:id="rId76"/>
    <p:sldId id="337" r:id="rId77"/>
    <p:sldId id="338" r:id="rId78"/>
    <p:sldId id="339" r:id="rId79"/>
    <p:sldId id="335"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2BE8D4D-D801-48C5-9BD2-0B222C2954D8}" type="datetimeFigureOut">
              <a:rPr lang="en-IN" smtClean="0"/>
              <a:t>03/12/2022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EA7874-1FCE-45EA-A4FD-C845AD2EE43C}"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4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BE8D4D-D801-48C5-9BD2-0B222C2954D8}" type="datetimeFigureOut">
              <a:rPr lang="en-IN" smtClean="0"/>
              <a:t>03/12/2022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EA7874-1FCE-45EA-A4FD-C845AD2EE43C}" type="slidenum">
              <a:rPr lang="en-IN" smtClean="0"/>
              <a:t>‹#›</a:t>
            </a:fld>
            <a:endParaRPr lang="en-IN"/>
          </a:p>
        </p:txBody>
      </p:sp>
    </p:spTree>
    <p:extLst>
      <p:ext uri="{BB962C8B-B14F-4D97-AF65-F5344CB8AC3E}">
        <p14:creationId xmlns:p14="http://schemas.microsoft.com/office/powerpoint/2010/main" val="3041368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BE8D4D-D801-48C5-9BD2-0B222C2954D8}" type="datetimeFigureOut">
              <a:rPr lang="en-IN" smtClean="0"/>
              <a:t>03/12/2022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EA7874-1FCE-45EA-A4FD-C845AD2EE43C}"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071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BE8D4D-D801-48C5-9BD2-0B222C2954D8}" type="datetimeFigureOut">
              <a:rPr lang="en-IN" smtClean="0"/>
              <a:t>03/12/2022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EA7874-1FCE-45EA-A4FD-C845AD2EE43C}" type="slidenum">
              <a:rPr lang="en-IN" smtClean="0"/>
              <a:t>‹#›</a:t>
            </a:fld>
            <a:endParaRPr lang="en-IN"/>
          </a:p>
        </p:txBody>
      </p:sp>
    </p:spTree>
    <p:extLst>
      <p:ext uri="{BB962C8B-B14F-4D97-AF65-F5344CB8AC3E}">
        <p14:creationId xmlns:p14="http://schemas.microsoft.com/office/powerpoint/2010/main" val="1193935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BE8D4D-D801-48C5-9BD2-0B222C2954D8}" type="datetimeFigureOut">
              <a:rPr lang="en-IN" smtClean="0"/>
              <a:t>03/12/2022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EA7874-1FCE-45EA-A4FD-C845AD2EE43C}"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824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BE8D4D-D801-48C5-9BD2-0B222C2954D8}" type="datetimeFigureOut">
              <a:rPr lang="en-IN" smtClean="0"/>
              <a:t>03/12/2022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EA7874-1FCE-45EA-A4FD-C845AD2EE43C}" type="slidenum">
              <a:rPr lang="en-IN" smtClean="0"/>
              <a:t>‹#›</a:t>
            </a:fld>
            <a:endParaRPr lang="en-IN"/>
          </a:p>
        </p:txBody>
      </p:sp>
    </p:spTree>
    <p:extLst>
      <p:ext uri="{BB962C8B-B14F-4D97-AF65-F5344CB8AC3E}">
        <p14:creationId xmlns:p14="http://schemas.microsoft.com/office/powerpoint/2010/main" val="2851724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BE8D4D-D801-48C5-9BD2-0B222C2954D8}" type="datetimeFigureOut">
              <a:rPr lang="en-IN" smtClean="0"/>
              <a:t>03/12/2022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DEA7874-1FCE-45EA-A4FD-C845AD2EE43C}" type="slidenum">
              <a:rPr lang="en-IN" smtClean="0"/>
              <a:t>‹#›</a:t>
            </a:fld>
            <a:endParaRPr lang="en-IN"/>
          </a:p>
        </p:txBody>
      </p:sp>
    </p:spTree>
    <p:extLst>
      <p:ext uri="{BB962C8B-B14F-4D97-AF65-F5344CB8AC3E}">
        <p14:creationId xmlns:p14="http://schemas.microsoft.com/office/powerpoint/2010/main" val="443401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BE8D4D-D801-48C5-9BD2-0B222C2954D8}" type="datetimeFigureOut">
              <a:rPr lang="en-IN" smtClean="0"/>
              <a:t>03/12/2022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EA7874-1FCE-45EA-A4FD-C845AD2EE43C}" type="slidenum">
              <a:rPr lang="en-IN" smtClean="0"/>
              <a:t>‹#›</a:t>
            </a:fld>
            <a:endParaRPr lang="en-IN"/>
          </a:p>
        </p:txBody>
      </p:sp>
    </p:spTree>
    <p:extLst>
      <p:ext uri="{BB962C8B-B14F-4D97-AF65-F5344CB8AC3E}">
        <p14:creationId xmlns:p14="http://schemas.microsoft.com/office/powerpoint/2010/main" val="43570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BE8D4D-D801-48C5-9BD2-0B222C2954D8}" type="datetimeFigureOut">
              <a:rPr lang="en-IN" smtClean="0"/>
              <a:t>03/12/2022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EA7874-1FCE-45EA-A4FD-C845AD2EE43C}" type="slidenum">
              <a:rPr lang="en-IN" smtClean="0"/>
              <a:t>‹#›</a:t>
            </a:fld>
            <a:endParaRPr lang="en-IN"/>
          </a:p>
        </p:txBody>
      </p:sp>
    </p:spTree>
    <p:extLst>
      <p:ext uri="{BB962C8B-B14F-4D97-AF65-F5344CB8AC3E}">
        <p14:creationId xmlns:p14="http://schemas.microsoft.com/office/powerpoint/2010/main" val="3788784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BE8D4D-D801-48C5-9BD2-0B222C2954D8}" type="datetimeFigureOut">
              <a:rPr lang="en-IN" smtClean="0"/>
              <a:t>03/12/2022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EA7874-1FCE-45EA-A4FD-C845AD2EE43C}" type="slidenum">
              <a:rPr lang="en-IN" smtClean="0"/>
              <a:t>‹#›</a:t>
            </a:fld>
            <a:endParaRPr lang="en-IN"/>
          </a:p>
        </p:txBody>
      </p:sp>
    </p:spTree>
    <p:extLst>
      <p:ext uri="{BB962C8B-B14F-4D97-AF65-F5344CB8AC3E}">
        <p14:creationId xmlns:p14="http://schemas.microsoft.com/office/powerpoint/2010/main" val="423691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BE8D4D-D801-48C5-9BD2-0B222C2954D8}" type="datetimeFigureOut">
              <a:rPr lang="en-IN" smtClean="0"/>
              <a:t>03/12/2022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EA7874-1FCE-45EA-A4FD-C845AD2EE43C}"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605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2BE8D4D-D801-48C5-9BD2-0B222C2954D8}" type="datetimeFigureOut">
              <a:rPr lang="en-IN" smtClean="0"/>
              <a:t>03/12/2022</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DEA7874-1FCE-45EA-A4FD-C845AD2EE43C}"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9006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3421-0048-686C-7E03-86A3BE6DAE4A}"/>
              </a:ext>
            </a:extLst>
          </p:cNvPr>
          <p:cNvSpPr>
            <a:spLocks noGrp="1"/>
          </p:cNvSpPr>
          <p:nvPr>
            <p:ph type="ctrTitle"/>
          </p:nvPr>
        </p:nvSpPr>
        <p:spPr/>
        <p:txBody>
          <a:bodyPr/>
          <a:lstStyle/>
          <a:p>
            <a:r>
              <a:rPr lang="en-US" dirty="0"/>
              <a:t>CompTIA Pentest+</a:t>
            </a:r>
            <a:endParaRPr lang="en-IN" dirty="0"/>
          </a:p>
        </p:txBody>
      </p:sp>
      <p:sp>
        <p:nvSpPr>
          <p:cNvPr id="3" name="Subtitle 2">
            <a:extLst>
              <a:ext uri="{FF2B5EF4-FFF2-40B4-BE49-F238E27FC236}">
                <a16:creationId xmlns:a16="http://schemas.microsoft.com/office/drawing/2014/main" id="{A0CC0083-F019-9DDF-4783-2D8A96332AC3}"/>
              </a:ext>
            </a:extLst>
          </p:cNvPr>
          <p:cNvSpPr>
            <a:spLocks noGrp="1"/>
          </p:cNvSpPr>
          <p:nvPr>
            <p:ph type="subTitle" idx="1"/>
          </p:nvPr>
        </p:nvSpPr>
        <p:spPr/>
        <p:txBody>
          <a:bodyPr/>
          <a:lstStyle/>
          <a:p>
            <a:r>
              <a:rPr lang="en-US" dirty="0"/>
              <a:t>By: Vikash Verma</a:t>
            </a:r>
            <a:endParaRPr lang="en-IN" dirty="0"/>
          </a:p>
        </p:txBody>
      </p:sp>
    </p:spTree>
    <p:extLst>
      <p:ext uri="{BB962C8B-B14F-4D97-AF65-F5344CB8AC3E}">
        <p14:creationId xmlns:p14="http://schemas.microsoft.com/office/powerpoint/2010/main" val="154047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F655D-B4E8-5F28-9EA9-77172E5DB220}"/>
              </a:ext>
            </a:extLst>
          </p:cNvPr>
          <p:cNvSpPr>
            <a:spLocks noGrp="1"/>
          </p:cNvSpPr>
          <p:nvPr>
            <p:ph type="title"/>
          </p:nvPr>
        </p:nvSpPr>
        <p:spPr/>
        <p:txBody>
          <a:bodyPr/>
          <a:lstStyle/>
          <a:p>
            <a:r>
              <a:rPr lang="en-IN" dirty="0"/>
              <a:t>What is Risk?</a:t>
            </a:r>
          </a:p>
        </p:txBody>
      </p:sp>
      <p:sp>
        <p:nvSpPr>
          <p:cNvPr id="3" name="Content Placeholder 2">
            <a:extLst>
              <a:ext uri="{FF2B5EF4-FFF2-40B4-BE49-F238E27FC236}">
                <a16:creationId xmlns:a16="http://schemas.microsoft.com/office/drawing/2014/main" id="{D4598C9E-5B26-10F3-F319-8CDE69660495}"/>
              </a:ext>
            </a:extLst>
          </p:cNvPr>
          <p:cNvSpPr>
            <a:spLocks noGrp="1"/>
          </p:cNvSpPr>
          <p:nvPr>
            <p:ph idx="1"/>
          </p:nvPr>
        </p:nvSpPr>
        <p:spPr/>
        <p:txBody>
          <a:bodyPr/>
          <a:lstStyle/>
          <a:p>
            <a:r>
              <a:rPr lang="en-US" dirty="0"/>
              <a:t>The probability that a threat will be realized</a:t>
            </a:r>
            <a:endParaRPr lang="en-IN" dirty="0"/>
          </a:p>
        </p:txBody>
      </p:sp>
    </p:spTree>
    <p:extLst>
      <p:ext uri="{BB962C8B-B14F-4D97-AF65-F5344CB8AC3E}">
        <p14:creationId xmlns:p14="http://schemas.microsoft.com/office/powerpoint/2010/main" val="310079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0C1DF0-ED1B-D582-95C6-05108C23036A}"/>
              </a:ext>
            </a:extLst>
          </p:cNvPr>
          <p:cNvSpPr>
            <a:spLocks noGrp="1"/>
          </p:cNvSpPr>
          <p:nvPr>
            <p:ph idx="1"/>
          </p:nvPr>
        </p:nvSpPr>
        <p:spPr>
          <a:xfrm>
            <a:off x="677334" y="980389"/>
            <a:ext cx="8596668" cy="5060974"/>
          </a:xfrm>
        </p:spPr>
        <p:txBody>
          <a:bodyPr/>
          <a:lstStyle/>
          <a:p>
            <a:r>
              <a:rPr lang="en-IN" dirty="0"/>
              <a:t>Cybersecurity Analyst</a:t>
            </a:r>
          </a:p>
          <a:p>
            <a:pPr lvl="1"/>
            <a:r>
              <a:rPr lang="en-IN" dirty="0"/>
              <a:t>Minimizes vulnerabilities</a:t>
            </a:r>
          </a:p>
          <a:p>
            <a:r>
              <a:rPr lang="en-IN" dirty="0"/>
              <a:t>Penetration Tester</a:t>
            </a:r>
          </a:p>
          <a:p>
            <a:pPr lvl="1"/>
            <a:r>
              <a:rPr lang="en-IN" dirty="0"/>
              <a:t>Finds and exploits vulnerabilities</a:t>
            </a:r>
          </a:p>
        </p:txBody>
      </p:sp>
    </p:spTree>
    <p:extLst>
      <p:ext uri="{BB962C8B-B14F-4D97-AF65-F5344CB8AC3E}">
        <p14:creationId xmlns:p14="http://schemas.microsoft.com/office/powerpoint/2010/main" val="1003411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B85B1E-2A23-4BCA-D8F9-E1FF98841243}"/>
              </a:ext>
            </a:extLst>
          </p:cNvPr>
          <p:cNvSpPr>
            <a:spLocks noGrp="1"/>
          </p:cNvSpPr>
          <p:nvPr>
            <p:ph idx="1"/>
          </p:nvPr>
        </p:nvSpPr>
        <p:spPr>
          <a:xfrm>
            <a:off x="677334" y="367645"/>
            <a:ext cx="8596668" cy="5673717"/>
          </a:xfrm>
        </p:spPr>
        <p:txBody>
          <a:bodyPr/>
          <a:lstStyle/>
          <a:p>
            <a:r>
              <a:rPr lang="en-US" dirty="0"/>
              <a:t>Vulnerability</a:t>
            </a:r>
          </a:p>
          <a:p>
            <a:r>
              <a:rPr lang="en-US" dirty="0"/>
              <a:t>Any weakness in the system design or implementation</a:t>
            </a:r>
          </a:p>
          <a:p>
            <a:r>
              <a:rPr lang="en-IN" dirty="0"/>
              <a:t>Threat</a:t>
            </a:r>
            <a:endParaRPr lang="en-US" dirty="0"/>
          </a:p>
          <a:p>
            <a:pPr lvl="1"/>
            <a:r>
              <a:rPr lang="en-US" dirty="0"/>
              <a:t>Anything that could cause harm, loss, damage, or compromise to information technology systems</a:t>
            </a:r>
            <a:endParaRPr lang="en-IN" dirty="0"/>
          </a:p>
        </p:txBody>
      </p:sp>
    </p:spTree>
    <p:extLst>
      <p:ext uri="{BB962C8B-B14F-4D97-AF65-F5344CB8AC3E}">
        <p14:creationId xmlns:p14="http://schemas.microsoft.com/office/powerpoint/2010/main" val="2168245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798B59-CA7F-6EF4-3C0A-FB11C9A2AB15}"/>
              </a:ext>
            </a:extLst>
          </p:cNvPr>
          <p:cNvPicPr>
            <a:picLocks noGrp="1" noChangeAspect="1"/>
          </p:cNvPicPr>
          <p:nvPr>
            <p:ph idx="1"/>
          </p:nvPr>
        </p:nvPicPr>
        <p:blipFill>
          <a:blip r:embed="rId2"/>
          <a:stretch>
            <a:fillRect/>
          </a:stretch>
        </p:blipFill>
        <p:spPr>
          <a:xfrm>
            <a:off x="1216058" y="1102936"/>
            <a:ext cx="9737888" cy="5205789"/>
          </a:xfrm>
        </p:spPr>
      </p:pic>
    </p:spTree>
    <p:extLst>
      <p:ext uri="{BB962C8B-B14F-4D97-AF65-F5344CB8AC3E}">
        <p14:creationId xmlns:p14="http://schemas.microsoft.com/office/powerpoint/2010/main" val="524187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A81451-B9D3-7F9E-8E08-8F173C23364A}"/>
              </a:ext>
            </a:extLst>
          </p:cNvPr>
          <p:cNvPicPr>
            <a:picLocks noGrp="1" noChangeAspect="1"/>
          </p:cNvPicPr>
          <p:nvPr>
            <p:ph idx="1"/>
          </p:nvPr>
        </p:nvPicPr>
        <p:blipFill>
          <a:blip r:embed="rId2"/>
          <a:stretch>
            <a:fillRect/>
          </a:stretch>
        </p:blipFill>
        <p:spPr>
          <a:xfrm>
            <a:off x="1395166" y="1008668"/>
            <a:ext cx="9323109" cy="5300057"/>
          </a:xfrm>
        </p:spPr>
      </p:pic>
    </p:spTree>
    <p:extLst>
      <p:ext uri="{BB962C8B-B14F-4D97-AF65-F5344CB8AC3E}">
        <p14:creationId xmlns:p14="http://schemas.microsoft.com/office/powerpoint/2010/main" val="141785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FD45B2-9881-E5BD-0B03-81A174C0ABA6}"/>
              </a:ext>
            </a:extLst>
          </p:cNvPr>
          <p:cNvPicPr>
            <a:picLocks noGrp="1" noChangeAspect="1"/>
          </p:cNvPicPr>
          <p:nvPr>
            <p:ph idx="1"/>
          </p:nvPr>
        </p:nvPicPr>
        <p:blipFill>
          <a:blip r:embed="rId2"/>
          <a:stretch>
            <a:fillRect/>
          </a:stretch>
        </p:blipFill>
        <p:spPr>
          <a:xfrm>
            <a:off x="1197204" y="1263192"/>
            <a:ext cx="9992412" cy="5045533"/>
          </a:xfrm>
        </p:spPr>
      </p:pic>
    </p:spTree>
    <p:extLst>
      <p:ext uri="{BB962C8B-B14F-4D97-AF65-F5344CB8AC3E}">
        <p14:creationId xmlns:p14="http://schemas.microsoft.com/office/powerpoint/2010/main" val="472973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367F6E-9ED4-7596-03B1-8F0143CDBF73}"/>
              </a:ext>
            </a:extLst>
          </p:cNvPr>
          <p:cNvPicPr>
            <a:picLocks noGrp="1" noChangeAspect="1"/>
          </p:cNvPicPr>
          <p:nvPr>
            <p:ph idx="1"/>
          </p:nvPr>
        </p:nvPicPr>
        <p:blipFill>
          <a:blip r:embed="rId2"/>
          <a:stretch>
            <a:fillRect/>
          </a:stretch>
        </p:blipFill>
        <p:spPr>
          <a:xfrm>
            <a:off x="1234911" y="1414022"/>
            <a:ext cx="9145292" cy="4894704"/>
          </a:xfrm>
        </p:spPr>
      </p:pic>
    </p:spTree>
    <p:extLst>
      <p:ext uri="{BB962C8B-B14F-4D97-AF65-F5344CB8AC3E}">
        <p14:creationId xmlns:p14="http://schemas.microsoft.com/office/powerpoint/2010/main" val="3003867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880D-7ED2-051F-34D9-27E6E902B9FE}"/>
              </a:ext>
            </a:extLst>
          </p:cNvPr>
          <p:cNvSpPr>
            <a:spLocks noGrp="1"/>
          </p:cNvSpPr>
          <p:nvPr>
            <p:ph type="title"/>
          </p:nvPr>
        </p:nvSpPr>
        <p:spPr/>
        <p:txBody>
          <a:bodyPr/>
          <a:lstStyle/>
          <a:p>
            <a:r>
              <a:rPr lang="en-US" dirty="0"/>
              <a:t>Risk Management</a:t>
            </a:r>
            <a:endParaRPr lang="en-IN" dirty="0"/>
          </a:p>
        </p:txBody>
      </p:sp>
      <p:sp>
        <p:nvSpPr>
          <p:cNvPr id="3" name="Content Placeholder 2">
            <a:extLst>
              <a:ext uri="{FF2B5EF4-FFF2-40B4-BE49-F238E27FC236}">
                <a16:creationId xmlns:a16="http://schemas.microsoft.com/office/drawing/2014/main" id="{7E05BA16-C971-1743-6127-37F32479CD24}"/>
              </a:ext>
            </a:extLst>
          </p:cNvPr>
          <p:cNvSpPr>
            <a:spLocks noGrp="1"/>
          </p:cNvSpPr>
          <p:nvPr>
            <p:ph idx="1"/>
          </p:nvPr>
        </p:nvSpPr>
        <p:spPr/>
        <p:txBody>
          <a:bodyPr/>
          <a:lstStyle/>
          <a:p>
            <a:r>
              <a:rPr lang="en-US" dirty="0"/>
              <a:t>Finds ways to minimize the likelihood of a certain outcome from occurring and to achieve the desired outcomes</a:t>
            </a:r>
            <a:endParaRPr lang="en-IN" dirty="0"/>
          </a:p>
        </p:txBody>
      </p:sp>
    </p:spTree>
    <p:extLst>
      <p:ext uri="{BB962C8B-B14F-4D97-AF65-F5344CB8AC3E}">
        <p14:creationId xmlns:p14="http://schemas.microsoft.com/office/powerpoint/2010/main" val="5554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7D0EF1-A181-416B-6121-5A92ABDAF7F5}"/>
              </a:ext>
            </a:extLst>
          </p:cNvPr>
          <p:cNvPicPr>
            <a:picLocks noGrp="1" noChangeAspect="1"/>
          </p:cNvPicPr>
          <p:nvPr>
            <p:ph idx="1"/>
          </p:nvPr>
        </p:nvPicPr>
        <p:blipFill>
          <a:blip r:embed="rId2"/>
          <a:stretch>
            <a:fillRect/>
          </a:stretch>
        </p:blipFill>
        <p:spPr>
          <a:xfrm>
            <a:off x="1310327" y="1027522"/>
            <a:ext cx="8859708" cy="5281203"/>
          </a:xfrm>
        </p:spPr>
      </p:pic>
    </p:spTree>
    <p:extLst>
      <p:ext uri="{BB962C8B-B14F-4D97-AF65-F5344CB8AC3E}">
        <p14:creationId xmlns:p14="http://schemas.microsoft.com/office/powerpoint/2010/main" val="1514141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E7580C-EA2F-E226-C06B-64C087F5C76B}"/>
              </a:ext>
            </a:extLst>
          </p:cNvPr>
          <p:cNvPicPr>
            <a:picLocks noGrp="1" noChangeAspect="1"/>
          </p:cNvPicPr>
          <p:nvPr>
            <p:ph idx="1"/>
          </p:nvPr>
        </p:nvPicPr>
        <p:blipFill>
          <a:blip r:embed="rId2"/>
          <a:stretch>
            <a:fillRect/>
          </a:stretch>
        </p:blipFill>
        <p:spPr>
          <a:xfrm>
            <a:off x="1508289" y="1150070"/>
            <a:ext cx="9087439" cy="5158655"/>
          </a:xfrm>
        </p:spPr>
      </p:pic>
    </p:spTree>
    <p:extLst>
      <p:ext uri="{BB962C8B-B14F-4D97-AF65-F5344CB8AC3E}">
        <p14:creationId xmlns:p14="http://schemas.microsoft.com/office/powerpoint/2010/main" val="4192687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4A0F-E121-8942-AD3A-E4584631983D}"/>
              </a:ext>
            </a:extLst>
          </p:cNvPr>
          <p:cNvSpPr>
            <a:spLocks noGrp="1"/>
          </p:cNvSpPr>
          <p:nvPr>
            <p:ph type="title"/>
          </p:nvPr>
        </p:nvSpPr>
        <p:spPr/>
        <p:txBody>
          <a:bodyPr/>
          <a:lstStyle/>
          <a:p>
            <a:r>
              <a:rPr lang="en-IN" dirty="0"/>
              <a:t>CompTIA </a:t>
            </a:r>
            <a:r>
              <a:rPr lang="en-IN" dirty="0" err="1"/>
              <a:t>PenTest</a:t>
            </a:r>
            <a:r>
              <a:rPr lang="en-IN" dirty="0"/>
              <a:t>+ Certification</a:t>
            </a:r>
          </a:p>
        </p:txBody>
      </p:sp>
      <p:sp>
        <p:nvSpPr>
          <p:cNvPr id="3" name="Content Placeholder 2">
            <a:extLst>
              <a:ext uri="{FF2B5EF4-FFF2-40B4-BE49-F238E27FC236}">
                <a16:creationId xmlns:a16="http://schemas.microsoft.com/office/drawing/2014/main" id="{97695E5B-7E52-E9BD-34DD-0C3A485F4179}"/>
              </a:ext>
            </a:extLst>
          </p:cNvPr>
          <p:cNvSpPr>
            <a:spLocks noGrp="1"/>
          </p:cNvSpPr>
          <p:nvPr>
            <p:ph idx="1"/>
          </p:nvPr>
        </p:nvSpPr>
        <p:spPr/>
        <p:txBody>
          <a:bodyPr/>
          <a:lstStyle/>
          <a:p>
            <a:r>
              <a:rPr lang="en-US" dirty="0"/>
              <a:t>an intermediate-level certification for technical professionals</a:t>
            </a:r>
          </a:p>
          <a:p>
            <a:r>
              <a:rPr lang="en-US" dirty="0"/>
              <a:t>who conduct penetration testing and vulnerability management in</a:t>
            </a:r>
          </a:p>
          <a:p>
            <a:r>
              <a:rPr lang="en-US" dirty="0"/>
              <a:t>on-premise, cloud, and hybrid environments in their careers</a:t>
            </a:r>
            <a:endParaRPr lang="en-IN" dirty="0"/>
          </a:p>
        </p:txBody>
      </p:sp>
    </p:spTree>
    <p:extLst>
      <p:ext uri="{BB962C8B-B14F-4D97-AF65-F5344CB8AC3E}">
        <p14:creationId xmlns:p14="http://schemas.microsoft.com/office/powerpoint/2010/main" val="3953024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8581-2E12-FEA8-7031-D3A656862BF5}"/>
              </a:ext>
            </a:extLst>
          </p:cNvPr>
          <p:cNvSpPr>
            <a:spLocks noGrp="1"/>
          </p:cNvSpPr>
          <p:nvPr>
            <p:ph type="title"/>
          </p:nvPr>
        </p:nvSpPr>
        <p:spPr/>
        <p:txBody>
          <a:bodyPr/>
          <a:lstStyle/>
          <a:p>
            <a:r>
              <a:rPr lang="en-IN" dirty="0"/>
              <a:t>Risk Types</a:t>
            </a:r>
          </a:p>
        </p:txBody>
      </p:sp>
      <p:sp>
        <p:nvSpPr>
          <p:cNvPr id="3" name="Content Placeholder 2">
            <a:extLst>
              <a:ext uri="{FF2B5EF4-FFF2-40B4-BE49-F238E27FC236}">
                <a16:creationId xmlns:a16="http://schemas.microsoft.com/office/drawing/2014/main" id="{C8322DD0-E10B-1901-1AC0-C228DF5289E9}"/>
              </a:ext>
            </a:extLst>
          </p:cNvPr>
          <p:cNvSpPr>
            <a:spLocks noGrp="1"/>
          </p:cNvSpPr>
          <p:nvPr>
            <p:ph idx="1"/>
          </p:nvPr>
        </p:nvSpPr>
        <p:spPr/>
        <p:txBody>
          <a:bodyPr/>
          <a:lstStyle/>
          <a:p>
            <a:r>
              <a:rPr lang="en-IN" dirty="0"/>
              <a:t>Inherent Risk</a:t>
            </a:r>
          </a:p>
          <a:p>
            <a:r>
              <a:rPr lang="en-IN" dirty="0"/>
              <a:t>Residual Risk</a:t>
            </a:r>
          </a:p>
          <a:p>
            <a:r>
              <a:rPr lang="en-IN" dirty="0"/>
              <a:t>Risk Exception</a:t>
            </a:r>
          </a:p>
        </p:txBody>
      </p:sp>
    </p:spTree>
    <p:extLst>
      <p:ext uri="{BB962C8B-B14F-4D97-AF65-F5344CB8AC3E}">
        <p14:creationId xmlns:p14="http://schemas.microsoft.com/office/powerpoint/2010/main" val="363968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3CB3E-7665-A0EC-EAAA-63596D424560}"/>
              </a:ext>
            </a:extLst>
          </p:cNvPr>
          <p:cNvSpPr>
            <a:spLocks noGrp="1"/>
          </p:cNvSpPr>
          <p:nvPr>
            <p:ph idx="1"/>
          </p:nvPr>
        </p:nvSpPr>
        <p:spPr>
          <a:xfrm>
            <a:off x="1024128" y="857839"/>
            <a:ext cx="9720073" cy="5451521"/>
          </a:xfrm>
        </p:spPr>
        <p:txBody>
          <a:bodyPr>
            <a:normAutofit/>
          </a:bodyPr>
          <a:lstStyle/>
          <a:p>
            <a:r>
              <a:rPr lang="en-IN" dirty="0"/>
              <a:t>Inherent Risk</a:t>
            </a:r>
          </a:p>
          <a:p>
            <a:pPr lvl="1"/>
            <a:r>
              <a:rPr lang="en-US" dirty="0"/>
              <a:t>Occurs when a risk is identified but no mitigation factors are applied</a:t>
            </a:r>
          </a:p>
          <a:p>
            <a:pPr lvl="1"/>
            <a:r>
              <a:rPr lang="en-US" dirty="0"/>
              <a:t>There will always be some inherent risk some attackers will try to exploit</a:t>
            </a:r>
            <a:endParaRPr lang="en-IN" dirty="0"/>
          </a:p>
          <a:p>
            <a:r>
              <a:rPr lang="en-IN" dirty="0"/>
              <a:t>Residual Risk</a:t>
            </a:r>
          </a:p>
          <a:p>
            <a:pPr lvl="1"/>
            <a:r>
              <a:rPr lang="en-US" dirty="0"/>
              <a:t>Occurs when a risk is calculated after applying mitigations and security controls</a:t>
            </a:r>
            <a:endParaRPr lang="en-IN" dirty="0"/>
          </a:p>
          <a:p>
            <a:r>
              <a:rPr lang="en-IN" dirty="0"/>
              <a:t>Risk Exception</a:t>
            </a:r>
          </a:p>
          <a:p>
            <a:pPr lvl="1"/>
            <a:r>
              <a:rPr lang="en-US" dirty="0"/>
              <a:t>Created risk due to an exemption being granted or failure to comply with corporate policy</a:t>
            </a:r>
            <a:endParaRPr lang="en-IN" dirty="0"/>
          </a:p>
          <a:p>
            <a:pPr marL="128016" lvl="1" indent="0">
              <a:buNone/>
            </a:pPr>
            <a:endParaRPr lang="en-IN" dirty="0"/>
          </a:p>
          <a:p>
            <a:pPr marL="128016" lvl="1" indent="0">
              <a:buNone/>
            </a:pPr>
            <a:endParaRPr lang="en-IN" dirty="0"/>
          </a:p>
          <a:p>
            <a:endParaRPr lang="en-IN" dirty="0"/>
          </a:p>
        </p:txBody>
      </p:sp>
    </p:spTree>
    <p:extLst>
      <p:ext uri="{BB962C8B-B14F-4D97-AF65-F5344CB8AC3E}">
        <p14:creationId xmlns:p14="http://schemas.microsoft.com/office/powerpoint/2010/main" val="1323320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B3E984-2EA0-DAF0-CF01-828C7BC3586A}"/>
              </a:ext>
            </a:extLst>
          </p:cNvPr>
          <p:cNvPicPr>
            <a:picLocks noGrp="1" noChangeAspect="1"/>
          </p:cNvPicPr>
          <p:nvPr>
            <p:ph idx="1"/>
          </p:nvPr>
        </p:nvPicPr>
        <p:blipFill>
          <a:blip r:embed="rId2"/>
          <a:stretch>
            <a:fillRect/>
          </a:stretch>
        </p:blipFill>
        <p:spPr>
          <a:xfrm>
            <a:off x="1565408" y="1018096"/>
            <a:ext cx="8637322" cy="5290630"/>
          </a:xfrm>
        </p:spPr>
      </p:pic>
    </p:spTree>
    <p:extLst>
      <p:ext uri="{BB962C8B-B14F-4D97-AF65-F5344CB8AC3E}">
        <p14:creationId xmlns:p14="http://schemas.microsoft.com/office/powerpoint/2010/main" val="584080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22D3B4-6A30-AC1F-F8AA-A44E4B9C19D7}"/>
              </a:ext>
            </a:extLst>
          </p:cNvPr>
          <p:cNvPicPr>
            <a:picLocks noGrp="1" noChangeAspect="1"/>
          </p:cNvPicPr>
          <p:nvPr>
            <p:ph idx="1"/>
          </p:nvPr>
        </p:nvPicPr>
        <p:blipFill>
          <a:blip r:embed="rId2"/>
          <a:stretch>
            <a:fillRect/>
          </a:stretch>
        </p:blipFill>
        <p:spPr>
          <a:xfrm>
            <a:off x="1376313" y="1131216"/>
            <a:ext cx="8641401" cy="5177509"/>
          </a:xfrm>
        </p:spPr>
      </p:pic>
    </p:spTree>
    <p:extLst>
      <p:ext uri="{BB962C8B-B14F-4D97-AF65-F5344CB8AC3E}">
        <p14:creationId xmlns:p14="http://schemas.microsoft.com/office/powerpoint/2010/main" val="1644107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CF5002-2DD5-B1E8-BD49-51D4465631F2}"/>
              </a:ext>
            </a:extLst>
          </p:cNvPr>
          <p:cNvPicPr>
            <a:picLocks noGrp="1" noChangeAspect="1"/>
          </p:cNvPicPr>
          <p:nvPr>
            <p:ph idx="1"/>
          </p:nvPr>
        </p:nvPicPr>
        <p:blipFill>
          <a:blip r:embed="rId2"/>
          <a:stretch>
            <a:fillRect/>
          </a:stretch>
        </p:blipFill>
        <p:spPr>
          <a:xfrm>
            <a:off x="1508288" y="923828"/>
            <a:ext cx="9398523" cy="5384898"/>
          </a:xfrm>
        </p:spPr>
      </p:pic>
    </p:spTree>
    <p:extLst>
      <p:ext uri="{BB962C8B-B14F-4D97-AF65-F5344CB8AC3E}">
        <p14:creationId xmlns:p14="http://schemas.microsoft.com/office/powerpoint/2010/main" val="393059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B08A-CA08-C1BE-251E-C0EE0342EF2B}"/>
              </a:ext>
            </a:extLst>
          </p:cNvPr>
          <p:cNvSpPr>
            <a:spLocks noGrp="1"/>
          </p:cNvSpPr>
          <p:nvPr>
            <p:ph type="title"/>
          </p:nvPr>
        </p:nvSpPr>
        <p:spPr/>
        <p:txBody>
          <a:bodyPr/>
          <a:lstStyle/>
          <a:p>
            <a:r>
              <a:rPr lang="en-IN" dirty="0"/>
              <a:t>Mitigations</a:t>
            </a:r>
          </a:p>
        </p:txBody>
      </p:sp>
      <p:sp>
        <p:nvSpPr>
          <p:cNvPr id="3" name="Content Placeholder 2">
            <a:extLst>
              <a:ext uri="{FF2B5EF4-FFF2-40B4-BE49-F238E27FC236}">
                <a16:creationId xmlns:a16="http://schemas.microsoft.com/office/drawing/2014/main" id="{61CF819A-E176-D7F1-2033-B173F9E7D01B}"/>
              </a:ext>
            </a:extLst>
          </p:cNvPr>
          <p:cNvSpPr>
            <a:spLocks noGrp="1"/>
          </p:cNvSpPr>
          <p:nvPr>
            <p:ph idx="1"/>
          </p:nvPr>
        </p:nvSpPr>
        <p:spPr/>
        <p:txBody>
          <a:bodyPr/>
          <a:lstStyle/>
          <a:p>
            <a:r>
              <a:rPr lang="en-US" dirty="0"/>
              <a:t>Track exceptions</a:t>
            </a:r>
          </a:p>
          <a:p>
            <a:r>
              <a:rPr lang="en-US" dirty="0"/>
              <a:t>Measure potential impact</a:t>
            </a:r>
          </a:p>
          <a:p>
            <a:r>
              <a:rPr lang="en-US" dirty="0"/>
              <a:t>Implement compensating controls</a:t>
            </a:r>
          </a:p>
          <a:p>
            <a:endParaRPr lang="en-US" dirty="0"/>
          </a:p>
          <a:p>
            <a:endParaRPr lang="en-US" dirty="0"/>
          </a:p>
          <a:p>
            <a:endParaRPr lang="en-IN" dirty="0"/>
          </a:p>
        </p:txBody>
      </p:sp>
    </p:spTree>
    <p:extLst>
      <p:ext uri="{BB962C8B-B14F-4D97-AF65-F5344CB8AC3E}">
        <p14:creationId xmlns:p14="http://schemas.microsoft.com/office/powerpoint/2010/main" val="2912859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25BFC4-0DAC-C9F8-5335-1F18E0849BFA}"/>
              </a:ext>
            </a:extLst>
          </p:cNvPr>
          <p:cNvPicPr>
            <a:picLocks noGrp="1" noChangeAspect="1"/>
          </p:cNvPicPr>
          <p:nvPr>
            <p:ph idx="1"/>
          </p:nvPr>
        </p:nvPicPr>
        <p:blipFill>
          <a:blip r:embed="rId2"/>
          <a:stretch>
            <a:fillRect/>
          </a:stretch>
        </p:blipFill>
        <p:spPr>
          <a:xfrm>
            <a:off x="1465275" y="876694"/>
            <a:ext cx="8837588" cy="5432032"/>
          </a:xfrm>
        </p:spPr>
      </p:pic>
    </p:spTree>
    <p:extLst>
      <p:ext uri="{BB962C8B-B14F-4D97-AF65-F5344CB8AC3E}">
        <p14:creationId xmlns:p14="http://schemas.microsoft.com/office/powerpoint/2010/main" val="4145470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3F8431-6F31-D787-5FD3-4A0B03726D38}"/>
              </a:ext>
            </a:extLst>
          </p:cNvPr>
          <p:cNvPicPr>
            <a:picLocks noGrp="1" noChangeAspect="1"/>
          </p:cNvPicPr>
          <p:nvPr>
            <p:ph idx="1"/>
          </p:nvPr>
        </p:nvPicPr>
        <p:blipFill>
          <a:blip r:embed="rId2"/>
          <a:stretch>
            <a:fillRect/>
          </a:stretch>
        </p:blipFill>
        <p:spPr>
          <a:xfrm>
            <a:off x="1770918" y="876694"/>
            <a:ext cx="8226301" cy="5432032"/>
          </a:xfrm>
        </p:spPr>
      </p:pic>
    </p:spTree>
    <p:extLst>
      <p:ext uri="{BB962C8B-B14F-4D97-AF65-F5344CB8AC3E}">
        <p14:creationId xmlns:p14="http://schemas.microsoft.com/office/powerpoint/2010/main" val="3277291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2047-BE05-A7B4-0765-64FBA3BA3ECD}"/>
              </a:ext>
            </a:extLst>
          </p:cNvPr>
          <p:cNvSpPr>
            <a:spLocks noGrp="1"/>
          </p:cNvSpPr>
          <p:nvPr>
            <p:ph type="title"/>
          </p:nvPr>
        </p:nvSpPr>
        <p:spPr/>
        <p:txBody>
          <a:bodyPr/>
          <a:lstStyle/>
          <a:p>
            <a:r>
              <a:rPr lang="en-IN" dirty="0"/>
              <a:t>Risk Avoidance</a:t>
            </a:r>
          </a:p>
        </p:txBody>
      </p:sp>
      <p:sp>
        <p:nvSpPr>
          <p:cNvPr id="3" name="Content Placeholder 2">
            <a:extLst>
              <a:ext uri="{FF2B5EF4-FFF2-40B4-BE49-F238E27FC236}">
                <a16:creationId xmlns:a16="http://schemas.microsoft.com/office/drawing/2014/main" id="{FC7FF763-B87F-5985-AF24-952B894A7CB4}"/>
              </a:ext>
            </a:extLst>
          </p:cNvPr>
          <p:cNvSpPr>
            <a:spLocks noGrp="1"/>
          </p:cNvSpPr>
          <p:nvPr>
            <p:ph idx="1"/>
          </p:nvPr>
        </p:nvSpPr>
        <p:spPr/>
        <p:txBody>
          <a:bodyPr/>
          <a:lstStyle/>
          <a:p>
            <a:r>
              <a:rPr lang="en-US" dirty="0"/>
              <a:t>Stops a risky activity or chooses a less risky alternative</a:t>
            </a:r>
          </a:p>
          <a:p>
            <a:r>
              <a:rPr lang="en-US" dirty="0"/>
              <a:t>Eliminates the hazards, activities, and exposures with potential negative effects</a:t>
            </a:r>
            <a:endParaRPr lang="en-IN" dirty="0"/>
          </a:p>
        </p:txBody>
      </p:sp>
    </p:spTree>
    <p:extLst>
      <p:ext uri="{BB962C8B-B14F-4D97-AF65-F5344CB8AC3E}">
        <p14:creationId xmlns:p14="http://schemas.microsoft.com/office/powerpoint/2010/main" val="1850182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6A2925-22E3-C346-460D-2ADDF8094A40}"/>
              </a:ext>
            </a:extLst>
          </p:cNvPr>
          <p:cNvPicPr>
            <a:picLocks noGrp="1" noChangeAspect="1"/>
          </p:cNvPicPr>
          <p:nvPr>
            <p:ph idx="1"/>
          </p:nvPr>
        </p:nvPicPr>
        <p:blipFill>
          <a:blip r:embed="rId2"/>
          <a:stretch>
            <a:fillRect/>
          </a:stretch>
        </p:blipFill>
        <p:spPr>
          <a:xfrm>
            <a:off x="1593129" y="772998"/>
            <a:ext cx="8427563" cy="5535727"/>
          </a:xfrm>
        </p:spPr>
      </p:pic>
    </p:spTree>
    <p:extLst>
      <p:ext uri="{BB962C8B-B14F-4D97-AF65-F5344CB8AC3E}">
        <p14:creationId xmlns:p14="http://schemas.microsoft.com/office/powerpoint/2010/main" val="997253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D9E8-85CC-64A1-8D93-55C1200CA08A}"/>
              </a:ext>
            </a:extLst>
          </p:cNvPr>
          <p:cNvSpPr>
            <a:spLocks noGrp="1"/>
          </p:cNvSpPr>
          <p:nvPr>
            <p:ph type="title"/>
          </p:nvPr>
        </p:nvSpPr>
        <p:spPr/>
        <p:txBody>
          <a:bodyPr/>
          <a:lstStyle/>
          <a:p>
            <a:r>
              <a:rPr lang="en-US" dirty="0"/>
              <a:t>Penetration Testing/Vulnerability Assessment Stages</a:t>
            </a:r>
            <a:endParaRPr lang="en-IN" dirty="0"/>
          </a:p>
        </p:txBody>
      </p:sp>
      <p:sp>
        <p:nvSpPr>
          <p:cNvPr id="3" name="Content Placeholder 2">
            <a:extLst>
              <a:ext uri="{FF2B5EF4-FFF2-40B4-BE49-F238E27FC236}">
                <a16:creationId xmlns:a16="http://schemas.microsoft.com/office/drawing/2014/main" id="{4A150E3C-C07B-BCE4-58DC-3593AE6388F9}"/>
              </a:ext>
            </a:extLst>
          </p:cNvPr>
          <p:cNvSpPr>
            <a:spLocks noGrp="1"/>
          </p:cNvSpPr>
          <p:nvPr>
            <p:ph idx="1"/>
          </p:nvPr>
        </p:nvSpPr>
        <p:spPr/>
        <p:txBody>
          <a:bodyPr/>
          <a:lstStyle/>
          <a:p>
            <a:r>
              <a:rPr lang="en-US" dirty="0"/>
              <a:t>Planning and scoping</a:t>
            </a:r>
          </a:p>
          <a:p>
            <a:r>
              <a:rPr lang="en-US" dirty="0"/>
              <a:t>Reconnaissance</a:t>
            </a:r>
          </a:p>
          <a:p>
            <a:r>
              <a:rPr lang="en-US" dirty="0"/>
              <a:t>Scanning</a:t>
            </a:r>
          </a:p>
          <a:p>
            <a:r>
              <a:rPr lang="en-US" dirty="0"/>
              <a:t>Enumeration</a:t>
            </a:r>
          </a:p>
          <a:p>
            <a:r>
              <a:rPr lang="en-US" dirty="0"/>
              <a:t>Attack</a:t>
            </a:r>
          </a:p>
          <a:p>
            <a:r>
              <a:rPr lang="en-US" dirty="0"/>
              <a:t>Exploitation</a:t>
            </a:r>
          </a:p>
          <a:p>
            <a:r>
              <a:rPr lang="en-US" dirty="0"/>
              <a:t>Reporting</a:t>
            </a:r>
          </a:p>
          <a:p>
            <a:r>
              <a:rPr lang="en-US" dirty="0"/>
              <a:t>Communication</a:t>
            </a:r>
            <a:endParaRPr lang="en-IN" dirty="0"/>
          </a:p>
        </p:txBody>
      </p:sp>
    </p:spTree>
    <p:extLst>
      <p:ext uri="{BB962C8B-B14F-4D97-AF65-F5344CB8AC3E}">
        <p14:creationId xmlns:p14="http://schemas.microsoft.com/office/powerpoint/2010/main" val="1346483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F7726-59A0-9CA2-8A62-CC0E2904F39F}"/>
              </a:ext>
            </a:extLst>
          </p:cNvPr>
          <p:cNvSpPr>
            <a:spLocks noGrp="1"/>
          </p:cNvSpPr>
          <p:nvPr>
            <p:ph type="title"/>
          </p:nvPr>
        </p:nvSpPr>
        <p:spPr/>
        <p:txBody>
          <a:bodyPr/>
          <a:lstStyle/>
          <a:p>
            <a:r>
              <a:rPr lang="en-IN" dirty="0"/>
              <a:t>Risk Transfer</a:t>
            </a:r>
          </a:p>
        </p:txBody>
      </p:sp>
      <p:sp>
        <p:nvSpPr>
          <p:cNvPr id="3" name="Content Placeholder 2">
            <a:extLst>
              <a:ext uri="{FF2B5EF4-FFF2-40B4-BE49-F238E27FC236}">
                <a16:creationId xmlns:a16="http://schemas.microsoft.com/office/drawing/2014/main" id="{54F0D2F7-617F-EBFF-7F6C-9F06A0622A52}"/>
              </a:ext>
            </a:extLst>
          </p:cNvPr>
          <p:cNvSpPr>
            <a:spLocks noGrp="1"/>
          </p:cNvSpPr>
          <p:nvPr>
            <p:ph idx="1"/>
          </p:nvPr>
        </p:nvSpPr>
        <p:spPr/>
        <p:txBody>
          <a:bodyPr/>
          <a:lstStyle/>
          <a:p>
            <a:r>
              <a:rPr lang="en-US" dirty="0"/>
              <a:t>Passes the risk to a third party, such as an insurance company</a:t>
            </a:r>
            <a:endParaRPr lang="en-IN" dirty="0"/>
          </a:p>
        </p:txBody>
      </p:sp>
    </p:spTree>
    <p:extLst>
      <p:ext uri="{BB962C8B-B14F-4D97-AF65-F5344CB8AC3E}">
        <p14:creationId xmlns:p14="http://schemas.microsoft.com/office/powerpoint/2010/main" val="3506256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66E476-2FD7-7B61-D304-8C36B77A8F86}"/>
              </a:ext>
            </a:extLst>
          </p:cNvPr>
          <p:cNvPicPr>
            <a:picLocks noGrp="1" noChangeAspect="1"/>
          </p:cNvPicPr>
          <p:nvPr>
            <p:ph idx="1"/>
          </p:nvPr>
        </p:nvPicPr>
        <p:blipFill>
          <a:blip r:embed="rId2"/>
          <a:stretch>
            <a:fillRect/>
          </a:stretch>
        </p:blipFill>
        <p:spPr>
          <a:xfrm>
            <a:off x="1234911" y="1244338"/>
            <a:ext cx="9047469" cy="5064387"/>
          </a:xfrm>
        </p:spPr>
      </p:pic>
    </p:spTree>
    <p:extLst>
      <p:ext uri="{BB962C8B-B14F-4D97-AF65-F5344CB8AC3E}">
        <p14:creationId xmlns:p14="http://schemas.microsoft.com/office/powerpoint/2010/main" val="2252587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16B2-89BE-812B-064C-476C59CA6C64}"/>
              </a:ext>
            </a:extLst>
          </p:cNvPr>
          <p:cNvSpPr>
            <a:spLocks noGrp="1"/>
          </p:cNvSpPr>
          <p:nvPr>
            <p:ph type="title"/>
          </p:nvPr>
        </p:nvSpPr>
        <p:spPr/>
        <p:txBody>
          <a:bodyPr/>
          <a:lstStyle/>
          <a:p>
            <a:r>
              <a:rPr lang="en-IN" dirty="0"/>
              <a:t>Risk Mitigation</a:t>
            </a:r>
          </a:p>
        </p:txBody>
      </p:sp>
      <p:sp>
        <p:nvSpPr>
          <p:cNvPr id="3" name="Content Placeholder 2">
            <a:extLst>
              <a:ext uri="{FF2B5EF4-FFF2-40B4-BE49-F238E27FC236}">
                <a16:creationId xmlns:a16="http://schemas.microsoft.com/office/drawing/2014/main" id="{ACFD0C77-0238-32B2-EC28-2F6F6760A914}"/>
              </a:ext>
            </a:extLst>
          </p:cNvPr>
          <p:cNvSpPr>
            <a:spLocks noGrp="1"/>
          </p:cNvSpPr>
          <p:nvPr>
            <p:ph idx="1"/>
          </p:nvPr>
        </p:nvSpPr>
        <p:spPr/>
        <p:txBody>
          <a:bodyPr/>
          <a:lstStyle/>
          <a:p>
            <a:r>
              <a:rPr lang="en-US" dirty="0"/>
              <a:t>Minimizes the risk to an acceptable level which an organization can accept</a:t>
            </a:r>
            <a:endParaRPr lang="en-IN" dirty="0"/>
          </a:p>
        </p:txBody>
      </p:sp>
    </p:spTree>
    <p:extLst>
      <p:ext uri="{BB962C8B-B14F-4D97-AF65-F5344CB8AC3E}">
        <p14:creationId xmlns:p14="http://schemas.microsoft.com/office/powerpoint/2010/main" val="2304768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D96CDD-13D5-560A-2297-E5C911B4EDA0}"/>
              </a:ext>
            </a:extLst>
          </p:cNvPr>
          <p:cNvPicPr>
            <a:picLocks noGrp="1" noChangeAspect="1"/>
          </p:cNvPicPr>
          <p:nvPr>
            <p:ph idx="1"/>
          </p:nvPr>
        </p:nvPicPr>
        <p:blipFill>
          <a:blip r:embed="rId2"/>
          <a:stretch>
            <a:fillRect/>
          </a:stretch>
        </p:blipFill>
        <p:spPr>
          <a:xfrm>
            <a:off x="1482565" y="1065230"/>
            <a:ext cx="8803007" cy="5243496"/>
          </a:xfrm>
        </p:spPr>
      </p:pic>
    </p:spTree>
    <p:extLst>
      <p:ext uri="{BB962C8B-B14F-4D97-AF65-F5344CB8AC3E}">
        <p14:creationId xmlns:p14="http://schemas.microsoft.com/office/powerpoint/2010/main" val="141221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977EB7-9681-3C94-02EE-F91CAB1F71A3}"/>
              </a:ext>
            </a:extLst>
          </p:cNvPr>
          <p:cNvPicPr>
            <a:picLocks noGrp="1" noChangeAspect="1"/>
          </p:cNvPicPr>
          <p:nvPr>
            <p:ph idx="1"/>
          </p:nvPr>
        </p:nvPicPr>
        <p:blipFill>
          <a:blip r:embed="rId2"/>
          <a:stretch>
            <a:fillRect/>
          </a:stretch>
        </p:blipFill>
        <p:spPr>
          <a:xfrm>
            <a:off x="1455180" y="999242"/>
            <a:ext cx="8857777" cy="5309484"/>
          </a:xfrm>
        </p:spPr>
      </p:pic>
    </p:spTree>
    <p:extLst>
      <p:ext uri="{BB962C8B-B14F-4D97-AF65-F5344CB8AC3E}">
        <p14:creationId xmlns:p14="http://schemas.microsoft.com/office/powerpoint/2010/main" val="3323872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D9EAC-E928-A664-F44E-A68860AC0AD3}"/>
              </a:ext>
            </a:extLst>
          </p:cNvPr>
          <p:cNvSpPr>
            <a:spLocks noGrp="1"/>
          </p:cNvSpPr>
          <p:nvPr>
            <p:ph type="title"/>
          </p:nvPr>
        </p:nvSpPr>
        <p:spPr/>
        <p:txBody>
          <a:bodyPr/>
          <a:lstStyle/>
          <a:p>
            <a:r>
              <a:rPr lang="en-IN" dirty="0"/>
              <a:t>Risk Acceptance</a:t>
            </a:r>
          </a:p>
        </p:txBody>
      </p:sp>
      <p:sp>
        <p:nvSpPr>
          <p:cNvPr id="3" name="Content Placeholder 2">
            <a:extLst>
              <a:ext uri="{FF2B5EF4-FFF2-40B4-BE49-F238E27FC236}">
                <a16:creationId xmlns:a16="http://schemas.microsoft.com/office/drawing/2014/main" id="{7CF31FD9-8E8E-D9FD-0427-ECBAAA28C2FF}"/>
              </a:ext>
            </a:extLst>
          </p:cNvPr>
          <p:cNvSpPr>
            <a:spLocks noGrp="1"/>
          </p:cNvSpPr>
          <p:nvPr>
            <p:ph idx="1"/>
          </p:nvPr>
        </p:nvSpPr>
        <p:spPr/>
        <p:txBody>
          <a:bodyPr/>
          <a:lstStyle/>
          <a:p>
            <a:r>
              <a:rPr lang="en-US" dirty="0"/>
              <a:t>Accepts the current level of risk and the costs associated with it if that risk were realized</a:t>
            </a:r>
            <a:endParaRPr lang="en-IN" dirty="0"/>
          </a:p>
        </p:txBody>
      </p:sp>
    </p:spTree>
    <p:extLst>
      <p:ext uri="{BB962C8B-B14F-4D97-AF65-F5344CB8AC3E}">
        <p14:creationId xmlns:p14="http://schemas.microsoft.com/office/powerpoint/2010/main" val="1904661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0F97-5059-99CD-8D0B-BAEF9C5070D7}"/>
              </a:ext>
            </a:extLst>
          </p:cNvPr>
          <p:cNvSpPr>
            <a:spLocks noGrp="1"/>
          </p:cNvSpPr>
          <p:nvPr>
            <p:ph type="title"/>
          </p:nvPr>
        </p:nvSpPr>
        <p:spPr/>
        <p:txBody>
          <a:bodyPr/>
          <a:lstStyle/>
          <a:p>
            <a:r>
              <a:rPr lang="en-IN" dirty="0"/>
              <a:t>Risk Appetite</a:t>
            </a:r>
          </a:p>
        </p:txBody>
      </p:sp>
      <p:sp>
        <p:nvSpPr>
          <p:cNvPr id="3" name="Content Placeholder 2">
            <a:extLst>
              <a:ext uri="{FF2B5EF4-FFF2-40B4-BE49-F238E27FC236}">
                <a16:creationId xmlns:a16="http://schemas.microsoft.com/office/drawing/2014/main" id="{1B4B45D1-2C3B-6D65-C266-E86CB18870A4}"/>
              </a:ext>
            </a:extLst>
          </p:cNvPr>
          <p:cNvSpPr>
            <a:spLocks noGrp="1"/>
          </p:cNvSpPr>
          <p:nvPr>
            <p:ph idx="1"/>
          </p:nvPr>
        </p:nvSpPr>
        <p:spPr/>
        <p:txBody>
          <a:bodyPr>
            <a:normAutofit/>
          </a:bodyPr>
          <a:lstStyle/>
          <a:p>
            <a:r>
              <a:rPr lang="en-US" dirty="0"/>
              <a:t>The amount of risk an organization is willing to accept in pursuit of its objectives</a:t>
            </a:r>
          </a:p>
          <a:p>
            <a:r>
              <a:rPr lang="en-US" dirty="0"/>
              <a:t>Also called risk attitude and risk tolerance</a:t>
            </a:r>
          </a:p>
          <a:p>
            <a:r>
              <a:rPr lang="en-US" dirty="0"/>
              <a:t>Risk appetite vs Risk tolerance</a:t>
            </a:r>
          </a:p>
          <a:p>
            <a:r>
              <a:rPr lang="en-US" dirty="0"/>
              <a:t>Risk appetite</a:t>
            </a:r>
          </a:p>
          <a:p>
            <a:pPr lvl="1"/>
            <a:r>
              <a:rPr lang="en-US" dirty="0"/>
              <a:t>Overall generic level of risk the organization is willing to accept</a:t>
            </a:r>
          </a:p>
          <a:p>
            <a:r>
              <a:rPr lang="en-US" dirty="0"/>
              <a:t>Risk Tolerance</a:t>
            </a:r>
          </a:p>
          <a:p>
            <a:pPr lvl="1"/>
            <a:r>
              <a:rPr lang="en-US" dirty="0"/>
              <a:t>Specific maximum risk the organization is willing to take about a specific identified risk</a:t>
            </a:r>
          </a:p>
          <a:p>
            <a:r>
              <a:rPr lang="en-US" dirty="0"/>
              <a:t>There will always be tradeoffs in choosing which risk handling action to take</a:t>
            </a:r>
          </a:p>
          <a:p>
            <a:r>
              <a:rPr lang="en-US" dirty="0"/>
              <a:t>The higher the security, the higher the cost, and often, the lower the usability</a:t>
            </a:r>
          </a:p>
        </p:txBody>
      </p:sp>
    </p:spTree>
    <p:extLst>
      <p:ext uri="{BB962C8B-B14F-4D97-AF65-F5344CB8AC3E}">
        <p14:creationId xmlns:p14="http://schemas.microsoft.com/office/powerpoint/2010/main" val="2761607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E2ACFE-E92A-A11E-C333-BFB6E9C85BE6}"/>
              </a:ext>
            </a:extLst>
          </p:cNvPr>
          <p:cNvPicPr>
            <a:picLocks noGrp="1" noChangeAspect="1"/>
          </p:cNvPicPr>
          <p:nvPr>
            <p:ph idx="1"/>
          </p:nvPr>
        </p:nvPicPr>
        <p:blipFill>
          <a:blip r:embed="rId2"/>
          <a:stretch>
            <a:fillRect/>
          </a:stretch>
        </p:blipFill>
        <p:spPr>
          <a:xfrm>
            <a:off x="1475008" y="1027522"/>
            <a:ext cx="8818122" cy="5281203"/>
          </a:xfrm>
        </p:spPr>
      </p:pic>
    </p:spTree>
    <p:extLst>
      <p:ext uri="{BB962C8B-B14F-4D97-AF65-F5344CB8AC3E}">
        <p14:creationId xmlns:p14="http://schemas.microsoft.com/office/powerpoint/2010/main" val="264067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01A423-6FD0-86D5-2A37-AE1170C24037}"/>
              </a:ext>
            </a:extLst>
          </p:cNvPr>
          <p:cNvPicPr>
            <a:picLocks noGrp="1" noChangeAspect="1"/>
          </p:cNvPicPr>
          <p:nvPr>
            <p:ph idx="1"/>
          </p:nvPr>
        </p:nvPicPr>
        <p:blipFill>
          <a:blip r:embed="rId2"/>
          <a:stretch>
            <a:fillRect/>
          </a:stretch>
        </p:blipFill>
        <p:spPr>
          <a:xfrm>
            <a:off x="1395167" y="1027522"/>
            <a:ext cx="9436231" cy="5281203"/>
          </a:xfrm>
        </p:spPr>
      </p:pic>
    </p:spTree>
    <p:extLst>
      <p:ext uri="{BB962C8B-B14F-4D97-AF65-F5344CB8AC3E}">
        <p14:creationId xmlns:p14="http://schemas.microsoft.com/office/powerpoint/2010/main" val="740121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BB816-21B6-0061-893E-46F0E7044E0B}"/>
              </a:ext>
            </a:extLst>
          </p:cNvPr>
          <p:cNvSpPr>
            <a:spLocks noGrp="1"/>
          </p:cNvSpPr>
          <p:nvPr>
            <p:ph type="title"/>
          </p:nvPr>
        </p:nvSpPr>
        <p:spPr/>
        <p:txBody>
          <a:bodyPr/>
          <a:lstStyle/>
          <a:p>
            <a:r>
              <a:rPr lang="en-US" dirty="0"/>
              <a:t>Controls</a:t>
            </a:r>
            <a:endParaRPr lang="en-IN" dirty="0"/>
          </a:p>
        </p:txBody>
      </p:sp>
      <p:pic>
        <p:nvPicPr>
          <p:cNvPr id="5" name="Content Placeholder 4">
            <a:extLst>
              <a:ext uri="{FF2B5EF4-FFF2-40B4-BE49-F238E27FC236}">
                <a16:creationId xmlns:a16="http://schemas.microsoft.com/office/drawing/2014/main" id="{E1757F75-A491-FA9C-F78A-B5487A160826}"/>
              </a:ext>
            </a:extLst>
          </p:cNvPr>
          <p:cNvPicPr>
            <a:picLocks noGrp="1" noChangeAspect="1"/>
          </p:cNvPicPr>
          <p:nvPr>
            <p:ph idx="1"/>
          </p:nvPr>
        </p:nvPicPr>
        <p:blipFill>
          <a:blip r:embed="rId2"/>
          <a:stretch>
            <a:fillRect/>
          </a:stretch>
        </p:blipFill>
        <p:spPr>
          <a:xfrm>
            <a:off x="1506536" y="2286000"/>
            <a:ext cx="8755066" cy="4022725"/>
          </a:xfrm>
        </p:spPr>
      </p:pic>
    </p:spTree>
    <p:extLst>
      <p:ext uri="{BB962C8B-B14F-4D97-AF65-F5344CB8AC3E}">
        <p14:creationId xmlns:p14="http://schemas.microsoft.com/office/powerpoint/2010/main" val="1466392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812C5-361B-8E76-BFD0-80F4ECE6A242}"/>
              </a:ext>
            </a:extLst>
          </p:cNvPr>
          <p:cNvSpPr>
            <a:spLocks noGrp="1"/>
          </p:cNvSpPr>
          <p:nvPr>
            <p:ph type="title"/>
          </p:nvPr>
        </p:nvSpPr>
        <p:spPr/>
        <p:txBody>
          <a:bodyPr/>
          <a:lstStyle/>
          <a:p>
            <a:r>
              <a:rPr lang="en-IN" dirty="0"/>
              <a:t>Recommended Prerequisites</a:t>
            </a:r>
          </a:p>
        </p:txBody>
      </p:sp>
      <p:sp>
        <p:nvSpPr>
          <p:cNvPr id="3" name="Content Placeholder 2">
            <a:extLst>
              <a:ext uri="{FF2B5EF4-FFF2-40B4-BE49-F238E27FC236}">
                <a16:creationId xmlns:a16="http://schemas.microsoft.com/office/drawing/2014/main" id="{D4F6988D-BF26-3A5A-9106-62B1EF610E23}"/>
              </a:ext>
            </a:extLst>
          </p:cNvPr>
          <p:cNvSpPr>
            <a:spLocks noGrp="1"/>
          </p:cNvSpPr>
          <p:nvPr>
            <p:ph idx="1"/>
          </p:nvPr>
        </p:nvSpPr>
        <p:spPr/>
        <p:txBody>
          <a:bodyPr/>
          <a:lstStyle/>
          <a:p>
            <a:r>
              <a:rPr lang="en-US" dirty="0"/>
              <a:t>Intermediate-level security professionals with at least 3 to 4 years of</a:t>
            </a:r>
          </a:p>
          <a:p>
            <a:r>
              <a:rPr lang="en-US" dirty="0"/>
              <a:t>broad hands-on experience</a:t>
            </a:r>
          </a:p>
          <a:p>
            <a:r>
              <a:rPr lang="en-US" dirty="0"/>
              <a:t>Security+ and </a:t>
            </a:r>
            <a:r>
              <a:rPr lang="en-US" dirty="0" err="1"/>
              <a:t>CySA</a:t>
            </a:r>
            <a:r>
              <a:rPr lang="en-US" dirty="0"/>
              <a:t>+ certified (not a strict requirement)</a:t>
            </a:r>
          </a:p>
          <a:p>
            <a:pPr lvl="1"/>
            <a:r>
              <a:rPr lang="en-US" dirty="0"/>
              <a:t>Knowledge from the CompTIA Security+ exam is considered</a:t>
            </a:r>
          </a:p>
          <a:p>
            <a:pPr lvl="1"/>
            <a:r>
              <a:rPr lang="en-US" dirty="0"/>
              <a:t>assumed knowledge</a:t>
            </a:r>
          </a:p>
          <a:p>
            <a:pPr lvl="2"/>
            <a:r>
              <a:rPr lang="en-US" dirty="0"/>
              <a:t>Computer security</a:t>
            </a:r>
          </a:p>
          <a:p>
            <a:pPr lvl="2"/>
            <a:r>
              <a:rPr lang="en-US" dirty="0"/>
              <a:t>Security analysis</a:t>
            </a:r>
          </a:p>
          <a:p>
            <a:pPr lvl="2"/>
            <a:r>
              <a:rPr lang="en-US" dirty="0"/>
              <a:t>Penetration testing</a:t>
            </a:r>
            <a:endParaRPr lang="en-IN" dirty="0"/>
          </a:p>
        </p:txBody>
      </p:sp>
    </p:spTree>
    <p:extLst>
      <p:ext uri="{BB962C8B-B14F-4D97-AF65-F5344CB8AC3E}">
        <p14:creationId xmlns:p14="http://schemas.microsoft.com/office/powerpoint/2010/main" val="1474176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A5AC-D153-7F6D-CB82-6D0E2A3941AF}"/>
              </a:ext>
            </a:extLst>
          </p:cNvPr>
          <p:cNvSpPr>
            <a:spLocks noGrp="1"/>
          </p:cNvSpPr>
          <p:nvPr>
            <p:ph type="title"/>
          </p:nvPr>
        </p:nvSpPr>
        <p:spPr/>
        <p:txBody>
          <a:bodyPr/>
          <a:lstStyle/>
          <a:p>
            <a:r>
              <a:rPr lang="en-US" dirty="0"/>
              <a:t>Controls Categories</a:t>
            </a:r>
            <a:endParaRPr lang="en-IN" dirty="0"/>
          </a:p>
        </p:txBody>
      </p:sp>
      <p:sp>
        <p:nvSpPr>
          <p:cNvPr id="3" name="Content Placeholder 2">
            <a:extLst>
              <a:ext uri="{FF2B5EF4-FFF2-40B4-BE49-F238E27FC236}">
                <a16:creationId xmlns:a16="http://schemas.microsoft.com/office/drawing/2014/main" id="{B3F113CC-1F0C-43E4-1888-46FEE187D135}"/>
              </a:ext>
            </a:extLst>
          </p:cNvPr>
          <p:cNvSpPr>
            <a:spLocks noGrp="1"/>
          </p:cNvSpPr>
          <p:nvPr>
            <p:ph idx="1"/>
          </p:nvPr>
        </p:nvSpPr>
        <p:spPr/>
        <p:txBody>
          <a:bodyPr>
            <a:normAutofit/>
          </a:bodyPr>
          <a:lstStyle/>
          <a:p>
            <a:r>
              <a:rPr lang="en-US" dirty="0"/>
              <a:t>Compensative</a:t>
            </a:r>
          </a:p>
          <a:p>
            <a:pPr lvl="1"/>
            <a:r>
              <a:rPr lang="en-US" dirty="0"/>
              <a:t>Used in place of a primary access control measure to mitigate a given risk</a:t>
            </a:r>
          </a:p>
          <a:p>
            <a:pPr lvl="1"/>
            <a:r>
              <a:rPr lang="en-US" dirty="0"/>
              <a:t>Example: dual control</a:t>
            </a:r>
          </a:p>
          <a:p>
            <a:r>
              <a:rPr lang="en-US" dirty="0"/>
              <a:t>Corrective</a:t>
            </a:r>
          </a:p>
          <a:p>
            <a:pPr lvl="1"/>
            <a:r>
              <a:rPr lang="en-US" dirty="0"/>
              <a:t>Reduces the effect of an undesirable event or attack</a:t>
            </a:r>
          </a:p>
          <a:p>
            <a:pPr lvl="1"/>
            <a:r>
              <a:rPr lang="en-US" dirty="0"/>
              <a:t>Examples: fire extinguishers and antivirus solutions</a:t>
            </a:r>
          </a:p>
          <a:p>
            <a:r>
              <a:rPr lang="en-US" dirty="0"/>
              <a:t>Detective</a:t>
            </a:r>
          </a:p>
          <a:p>
            <a:pPr lvl="1"/>
            <a:r>
              <a:rPr lang="en-US" dirty="0"/>
              <a:t>Detects an ongoing attack and notifies the proper personnel</a:t>
            </a:r>
          </a:p>
          <a:p>
            <a:pPr lvl="1"/>
            <a:r>
              <a:rPr lang="en-US" dirty="0"/>
              <a:t>Examples: alarm systems, closed circuit television systems, and honeypots</a:t>
            </a:r>
          </a:p>
        </p:txBody>
      </p:sp>
    </p:spTree>
    <p:extLst>
      <p:ext uri="{BB962C8B-B14F-4D97-AF65-F5344CB8AC3E}">
        <p14:creationId xmlns:p14="http://schemas.microsoft.com/office/powerpoint/2010/main" val="3771255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0DD79A-4580-7646-5103-1A88859A5911}"/>
              </a:ext>
            </a:extLst>
          </p:cNvPr>
          <p:cNvSpPr>
            <a:spLocks noGrp="1"/>
          </p:cNvSpPr>
          <p:nvPr>
            <p:ph idx="1"/>
          </p:nvPr>
        </p:nvSpPr>
        <p:spPr>
          <a:xfrm>
            <a:off x="1024128" y="810705"/>
            <a:ext cx="9720073" cy="5498655"/>
          </a:xfrm>
        </p:spPr>
        <p:txBody>
          <a:bodyPr>
            <a:normAutofit/>
          </a:bodyPr>
          <a:lstStyle/>
          <a:p>
            <a:r>
              <a:rPr lang="en-US" dirty="0"/>
              <a:t>Deterrent</a:t>
            </a:r>
          </a:p>
          <a:p>
            <a:pPr lvl="1"/>
            <a:r>
              <a:rPr lang="en-US" dirty="0"/>
              <a:t>Discourages any violation of security policies, both by attackers and insiders</a:t>
            </a:r>
          </a:p>
          <a:p>
            <a:pPr lvl="1"/>
            <a:r>
              <a:rPr lang="en-US" dirty="0"/>
              <a:t>Example: surveillance camera sign</a:t>
            </a:r>
          </a:p>
          <a:p>
            <a:r>
              <a:rPr lang="en-US" dirty="0"/>
              <a:t>Directive</a:t>
            </a:r>
          </a:p>
          <a:p>
            <a:pPr lvl="1"/>
            <a:r>
              <a:rPr lang="en-US" dirty="0"/>
              <a:t>Forces compliance with the security policy and practices within the organization</a:t>
            </a:r>
          </a:p>
          <a:p>
            <a:pPr lvl="1"/>
            <a:r>
              <a:rPr lang="en-US" dirty="0"/>
              <a:t>Example: Acceptable Use Policy (AUP)</a:t>
            </a:r>
          </a:p>
          <a:p>
            <a:r>
              <a:rPr lang="en-US" dirty="0"/>
              <a:t>Preventive</a:t>
            </a:r>
          </a:p>
          <a:p>
            <a:pPr lvl="1"/>
            <a:r>
              <a:rPr lang="en-US" dirty="0"/>
              <a:t>Prevents or stops an attack from occurring</a:t>
            </a:r>
          </a:p>
          <a:p>
            <a:pPr lvl="1"/>
            <a:r>
              <a:rPr lang="en-US" dirty="0"/>
              <a:t>Examples: password protection, security badges, antivirus software, and intrusion prevention systems</a:t>
            </a:r>
          </a:p>
          <a:p>
            <a:r>
              <a:rPr lang="en-US" dirty="0"/>
              <a:t>Recovery</a:t>
            </a:r>
          </a:p>
          <a:p>
            <a:pPr lvl="1"/>
            <a:r>
              <a:rPr lang="en-US" dirty="0"/>
              <a:t>Recovers a device after an attack</a:t>
            </a:r>
          </a:p>
          <a:p>
            <a:pPr lvl="1"/>
            <a:r>
              <a:rPr lang="en-US" dirty="0"/>
              <a:t>Examples: Disaster Recovery Plans (DRPs), backups, and continuity of operations plans</a:t>
            </a:r>
            <a:endParaRPr lang="en-IN" dirty="0"/>
          </a:p>
          <a:p>
            <a:endParaRPr lang="en-IN" dirty="0"/>
          </a:p>
        </p:txBody>
      </p:sp>
    </p:spTree>
    <p:extLst>
      <p:ext uri="{BB962C8B-B14F-4D97-AF65-F5344CB8AC3E}">
        <p14:creationId xmlns:p14="http://schemas.microsoft.com/office/powerpoint/2010/main" val="1465137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0EEAE1-D897-2158-A08A-D06751A37E5F}"/>
              </a:ext>
            </a:extLst>
          </p:cNvPr>
          <p:cNvPicPr>
            <a:picLocks noGrp="1" noChangeAspect="1"/>
          </p:cNvPicPr>
          <p:nvPr>
            <p:ph idx="1"/>
          </p:nvPr>
        </p:nvPicPr>
        <p:blipFill>
          <a:blip r:embed="rId2"/>
          <a:stretch>
            <a:fillRect/>
          </a:stretch>
        </p:blipFill>
        <p:spPr>
          <a:xfrm>
            <a:off x="1396797" y="999242"/>
            <a:ext cx="8974543" cy="5309484"/>
          </a:xfrm>
        </p:spPr>
      </p:pic>
    </p:spTree>
    <p:extLst>
      <p:ext uri="{BB962C8B-B14F-4D97-AF65-F5344CB8AC3E}">
        <p14:creationId xmlns:p14="http://schemas.microsoft.com/office/powerpoint/2010/main" val="519457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7906D2-05AD-3694-25A1-668C666061F2}"/>
              </a:ext>
            </a:extLst>
          </p:cNvPr>
          <p:cNvPicPr>
            <a:picLocks noGrp="1" noChangeAspect="1"/>
          </p:cNvPicPr>
          <p:nvPr>
            <p:ph idx="1"/>
          </p:nvPr>
        </p:nvPicPr>
        <p:blipFill>
          <a:blip r:embed="rId2"/>
          <a:stretch>
            <a:fillRect/>
          </a:stretch>
        </p:blipFill>
        <p:spPr>
          <a:xfrm>
            <a:off x="1517715" y="838986"/>
            <a:ext cx="8908330" cy="5469739"/>
          </a:xfrm>
        </p:spPr>
      </p:pic>
    </p:spTree>
    <p:extLst>
      <p:ext uri="{BB962C8B-B14F-4D97-AF65-F5344CB8AC3E}">
        <p14:creationId xmlns:p14="http://schemas.microsoft.com/office/powerpoint/2010/main" val="3819573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4D6033-8749-69A7-B60F-08C220D64ACF}"/>
              </a:ext>
            </a:extLst>
          </p:cNvPr>
          <p:cNvPicPr>
            <a:picLocks noGrp="1" noChangeAspect="1"/>
          </p:cNvPicPr>
          <p:nvPr>
            <p:ph idx="1"/>
          </p:nvPr>
        </p:nvPicPr>
        <p:blipFill>
          <a:blip r:embed="rId2"/>
          <a:stretch>
            <a:fillRect/>
          </a:stretch>
        </p:blipFill>
        <p:spPr>
          <a:xfrm>
            <a:off x="1545996" y="527902"/>
            <a:ext cx="8512404" cy="5780824"/>
          </a:xfrm>
        </p:spPr>
      </p:pic>
    </p:spTree>
    <p:extLst>
      <p:ext uri="{BB962C8B-B14F-4D97-AF65-F5344CB8AC3E}">
        <p14:creationId xmlns:p14="http://schemas.microsoft.com/office/powerpoint/2010/main" val="858537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03E0CC-2CF7-8082-666A-2338CAE85843}"/>
              </a:ext>
            </a:extLst>
          </p:cNvPr>
          <p:cNvPicPr>
            <a:picLocks noGrp="1" noChangeAspect="1"/>
          </p:cNvPicPr>
          <p:nvPr>
            <p:ph idx="1"/>
          </p:nvPr>
        </p:nvPicPr>
        <p:blipFill>
          <a:blip r:embed="rId2"/>
          <a:stretch>
            <a:fillRect/>
          </a:stretch>
        </p:blipFill>
        <p:spPr>
          <a:xfrm>
            <a:off x="1300898" y="820132"/>
            <a:ext cx="9605913" cy="5488593"/>
          </a:xfrm>
        </p:spPr>
      </p:pic>
    </p:spTree>
    <p:extLst>
      <p:ext uri="{BB962C8B-B14F-4D97-AF65-F5344CB8AC3E}">
        <p14:creationId xmlns:p14="http://schemas.microsoft.com/office/powerpoint/2010/main" val="1849485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FC3E4C-D707-532E-BD13-757AB3987F2A}"/>
              </a:ext>
            </a:extLst>
          </p:cNvPr>
          <p:cNvPicPr>
            <a:picLocks noGrp="1" noChangeAspect="1"/>
          </p:cNvPicPr>
          <p:nvPr>
            <p:ph idx="1"/>
          </p:nvPr>
        </p:nvPicPr>
        <p:blipFill>
          <a:blip r:embed="rId2"/>
          <a:stretch>
            <a:fillRect/>
          </a:stretch>
        </p:blipFill>
        <p:spPr>
          <a:xfrm>
            <a:off x="1023938" y="1046376"/>
            <a:ext cx="9720262" cy="5162100"/>
          </a:xfrm>
        </p:spPr>
      </p:pic>
    </p:spTree>
    <p:extLst>
      <p:ext uri="{BB962C8B-B14F-4D97-AF65-F5344CB8AC3E}">
        <p14:creationId xmlns:p14="http://schemas.microsoft.com/office/powerpoint/2010/main" val="2138673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1962D4-7944-3E09-6D74-B0CAB940C21B}"/>
              </a:ext>
            </a:extLst>
          </p:cNvPr>
          <p:cNvPicPr>
            <a:picLocks noGrp="1" noChangeAspect="1"/>
          </p:cNvPicPr>
          <p:nvPr>
            <p:ph idx="1"/>
          </p:nvPr>
        </p:nvPicPr>
        <p:blipFill>
          <a:blip r:embed="rId2"/>
          <a:stretch>
            <a:fillRect/>
          </a:stretch>
        </p:blipFill>
        <p:spPr>
          <a:xfrm>
            <a:off x="1023938" y="1263192"/>
            <a:ext cx="9720262" cy="4816629"/>
          </a:xfrm>
        </p:spPr>
      </p:pic>
    </p:spTree>
    <p:extLst>
      <p:ext uri="{BB962C8B-B14F-4D97-AF65-F5344CB8AC3E}">
        <p14:creationId xmlns:p14="http://schemas.microsoft.com/office/powerpoint/2010/main" val="1409403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16CE-3015-75D4-3581-6BA759F00F82}"/>
              </a:ext>
            </a:extLst>
          </p:cNvPr>
          <p:cNvSpPr>
            <a:spLocks noGrp="1"/>
          </p:cNvSpPr>
          <p:nvPr>
            <p:ph type="title"/>
          </p:nvPr>
        </p:nvSpPr>
        <p:spPr/>
        <p:txBody>
          <a:bodyPr/>
          <a:lstStyle/>
          <a:p>
            <a:r>
              <a:rPr lang="en-IN" dirty="0"/>
              <a:t>Défense in depth</a:t>
            </a:r>
          </a:p>
        </p:txBody>
      </p:sp>
      <p:sp>
        <p:nvSpPr>
          <p:cNvPr id="3" name="Content Placeholder 2">
            <a:extLst>
              <a:ext uri="{FF2B5EF4-FFF2-40B4-BE49-F238E27FC236}">
                <a16:creationId xmlns:a16="http://schemas.microsoft.com/office/drawing/2014/main" id="{7C7F3C9A-4BF5-5C42-5F09-CB67B8B64135}"/>
              </a:ext>
            </a:extLst>
          </p:cNvPr>
          <p:cNvSpPr>
            <a:spLocks noGrp="1"/>
          </p:cNvSpPr>
          <p:nvPr>
            <p:ph idx="1"/>
          </p:nvPr>
        </p:nvSpPr>
        <p:spPr/>
        <p:txBody>
          <a:bodyPr/>
          <a:lstStyle/>
          <a:p>
            <a:r>
              <a:rPr lang="en-US" dirty="0"/>
              <a:t>Layers various access controls for additional security</a:t>
            </a:r>
            <a:endParaRPr lang="en-IN" dirty="0"/>
          </a:p>
        </p:txBody>
      </p:sp>
    </p:spTree>
    <p:extLst>
      <p:ext uri="{BB962C8B-B14F-4D97-AF65-F5344CB8AC3E}">
        <p14:creationId xmlns:p14="http://schemas.microsoft.com/office/powerpoint/2010/main" val="1944616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1BBE6D-B8F3-B3EA-F886-9F99933F873B}"/>
              </a:ext>
            </a:extLst>
          </p:cNvPr>
          <p:cNvPicPr>
            <a:picLocks noGrp="1" noChangeAspect="1"/>
          </p:cNvPicPr>
          <p:nvPr>
            <p:ph idx="1"/>
          </p:nvPr>
        </p:nvPicPr>
        <p:blipFill>
          <a:blip r:embed="rId2"/>
          <a:stretch>
            <a:fillRect/>
          </a:stretch>
        </p:blipFill>
        <p:spPr>
          <a:xfrm>
            <a:off x="1348033" y="952108"/>
            <a:ext cx="8596497" cy="5356618"/>
          </a:xfrm>
        </p:spPr>
      </p:pic>
    </p:spTree>
    <p:extLst>
      <p:ext uri="{BB962C8B-B14F-4D97-AF65-F5344CB8AC3E}">
        <p14:creationId xmlns:p14="http://schemas.microsoft.com/office/powerpoint/2010/main" val="2980493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6137-8C78-DF6C-EA1B-FBC0B703217A}"/>
              </a:ext>
            </a:extLst>
          </p:cNvPr>
          <p:cNvSpPr>
            <a:spLocks noGrp="1"/>
          </p:cNvSpPr>
          <p:nvPr>
            <p:ph type="title"/>
          </p:nvPr>
        </p:nvSpPr>
        <p:spPr/>
        <p:txBody>
          <a:bodyPr/>
          <a:lstStyle/>
          <a:p>
            <a:r>
              <a:rPr lang="en-IN" dirty="0"/>
              <a:t>Five Domains</a:t>
            </a:r>
          </a:p>
        </p:txBody>
      </p:sp>
      <p:sp>
        <p:nvSpPr>
          <p:cNvPr id="3" name="Content Placeholder 2">
            <a:extLst>
              <a:ext uri="{FF2B5EF4-FFF2-40B4-BE49-F238E27FC236}">
                <a16:creationId xmlns:a16="http://schemas.microsoft.com/office/drawing/2014/main" id="{454A0CDC-961C-1016-C891-C54F94F61C71}"/>
              </a:ext>
            </a:extLst>
          </p:cNvPr>
          <p:cNvSpPr>
            <a:spLocks noGrp="1"/>
          </p:cNvSpPr>
          <p:nvPr>
            <p:ph idx="1"/>
          </p:nvPr>
        </p:nvSpPr>
        <p:spPr>
          <a:xfrm>
            <a:off x="677334" y="1545997"/>
            <a:ext cx="8596668" cy="4495366"/>
          </a:xfrm>
        </p:spPr>
        <p:txBody>
          <a:bodyPr>
            <a:normAutofit/>
          </a:bodyPr>
          <a:lstStyle/>
          <a:p>
            <a:r>
              <a:rPr lang="en-US" dirty="0"/>
              <a:t>Domain 1: Planning and Scoping (14%)</a:t>
            </a:r>
          </a:p>
          <a:p>
            <a:pPr lvl="1"/>
            <a:r>
              <a:rPr lang="en-US" dirty="0"/>
              <a:t>Focused on techniques that emphasize governance, risk, and compliance concepts, scoping and organizations or customer requirements, and demonstrating an ethical hacking mindset</a:t>
            </a:r>
            <a:endParaRPr lang="en-IN" dirty="0"/>
          </a:p>
          <a:p>
            <a:r>
              <a:rPr lang="en-US" dirty="0"/>
              <a:t>Domain 2: Information Gathering and Vulnerability Scanning (22%)</a:t>
            </a:r>
          </a:p>
          <a:p>
            <a:pPr lvl="1"/>
            <a:r>
              <a:rPr lang="en-US" dirty="0"/>
              <a:t>Focused on your ability to conduct vulnerability scanning, passive reconnaissance, active reconnaissance, vulnerability management, and analyzing various types of scanning and enumeration results</a:t>
            </a:r>
          </a:p>
          <a:p>
            <a:r>
              <a:rPr lang="en-US" dirty="0"/>
              <a:t>Domain 3: Attacks and Exploits (30%)</a:t>
            </a:r>
          </a:p>
          <a:p>
            <a:pPr lvl="1"/>
            <a:r>
              <a:rPr lang="en-US" dirty="0"/>
              <a:t>Focused on your ability to research social engineering techniques, perform network attacks, conduct wireless attacks, perform application-based attacks, conduct attacks on cloud technologies, and perform post-exploitation techniques against the expanded attack surfaces that exist in a typical enterprise network</a:t>
            </a:r>
          </a:p>
        </p:txBody>
      </p:sp>
    </p:spTree>
    <p:extLst>
      <p:ext uri="{BB962C8B-B14F-4D97-AF65-F5344CB8AC3E}">
        <p14:creationId xmlns:p14="http://schemas.microsoft.com/office/powerpoint/2010/main" val="1511820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8B5C054-0A58-6CFB-C9D3-64AC7CAE71F9}"/>
              </a:ext>
            </a:extLst>
          </p:cNvPr>
          <p:cNvPicPr>
            <a:picLocks noGrp="1" noChangeAspect="1"/>
          </p:cNvPicPr>
          <p:nvPr>
            <p:ph idx="1"/>
          </p:nvPr>
        </p:nvPicPr>
        <p:blipFill>
          <a:blip r:embed="rId2"/>
          <a:stretch>
            <a:fillRect/>
          </a:stretch>
        </p:blipFill>
        <p:spPr>
          <a:xfrm>
            <a:off x="1769269" y="1404594"/>
            <a:ext cx="8229600" cy="4902543"/>
          </a:xfrm>
        </p:spPr>
      </p:pic>
    </p:spTree>
    <p:extLst>
      <p:ext uri="{BB962C8B-B14F-4D97-AF65-F5344CB8AC3E}">
        <p14:creationId xmlns:p14="http://schemas.microsoft.com/office/powerpoint/2010/main" val="3377798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BD46-6218-816A-AB2C-11759EADFB00}"/>
              </a:ext>
            </a:extLst>
          </p:cNvPr>
          <p:cNvSpPr>
            <a:spLocks noGrp="1"/>
          </p:cNvSpPr>
          <p:nvPr>
            <p:ph type="title"/>
          </p:nvPr>
        </p:nvSpPr>
        <p:spPr/>
        <p:txBody>
          <a:bodyPr/>
          <a:lstStyle/>
          <a:p>
            <a:r>
              <a:rPr lang="en-US" dirty="0"/>
              <a:t>Categories</a:t>
            </a:r>
            <a:endParaRPr lang="en-IN" dirty="0"/>
          </a:p>
        </p:txBody>
      </p:sp>
      <p:sp>
        <p:nvSpPr>
          <p:cNvPr id="3" name="Content Placeholder 2">
            <a:extLst>
              <a:ext uri="{FF2B5EF4-FFF2-40B4-BE49-F238E27FC236}">
                <a16:creationId xmlns:a16="http://schemas.microsoft.com/office/drawing/2014/main" id="{0FD4F712-CE6A-FF5A-04B2-CEADB77C8317}"/>
              </a:ext>
            </a:extLst>
          </p:cNvPr>
          <p:cNvSpPr>
            <a:spLocks noGrp="1"/>
          </p:cNvSpPr>
          <p:nvPr>
            <p:ph idx="1"/>
          </p:nvPr>
        </p:nvSpPr>
        <p:spPr/>
        <p:txBody>
          <a:bodyPr>
            <a:normAutofit/>
          </a:bodyPr>
          <a:lstStyle/>
          <a:p>
            <a:r>
              <a:rPr lang="en-US" dirty="0"/>
              <a:t>Administrative (Managerial)</a:t>
            </a:r>
          </a:p>
          <a:p>
            <a:pPr lvl="1"/>
            <a:r>
              <a:rPr lang="en-US" dirty="0"/>
              <a:t>Manages personnel and assets through security policies, standards, procedures, guidelines, and baselines</a:t>
            </a:r>
          </a:p>
          <a:p>
            <a:pPr lvl="1"/>
            <a:r>
              <a:rPr lang="en-US" dirty="0"/>
              <a:t>Examples: proper data classification and labeling, supervision of personnel, and security awareness training</a:t>
            </a:r>
          </a:p>
          <a:p>
            <a:r>
              <a:rPr lang="en-US" dirty="0"/>
              <a:t>Logical (Technical)</a:t>
            </a:r>
          </a:p>
          <a:p>
            <a:pPr lvl="1"/>
            <a:r>
              <a:rPr lang="en-US" dirty="0"/>
              <a:t>Implemented through hardware or software and used to prevent or restrict access to a system</a:t>
            </a:r>
          </a:p>
          <a:p>
            <a:pPr lvl="1"/>
            <a:r>
              <a:rPr lang="en-US" dirty="0"/>
              <a:t>Examples: firewalls, intrusion detection systems, intrusion prevention systems, authentication schemes, encryption, new protocols, auditing or monitoring software, and biometrics</a:t>
            </a:r>
          </a:p>
          <a:p>
            <a:r>
              <a:rPr lang="en-US" dirty="0"/>
              <a:t>Auditing</a:t>
            </a:r>
          </a:p>
          <a:p>
            <a:pPr lvl="1"/>
            <a:r>
              <a:rPr lang="en-US" dirty="0"/>
              <a:t>One-time evaluation of a security posture</a:t>
            </a:r>
          </a:p>
        </p:txBody>
      </p:sp>
    </p:spTree>
    <p:extLst>
      <p:ext uri="{BB962C8B-B14F-4D97-AF65-F5344CB8AC3E}">
        <p14:creationId xmlns:p14="http://schemas.microsoft.com/office/powerpoint/2010/main" val="1339248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38D48A-C044-C67C-EB42-81E82A28550E}"/>
              </a:ext>
            </a:extLst>
          </p:cNvPr>
          <p:cNvSpPr>
            <a:spLocks noGrp="1"/>
          </p:cNvSpPr>
          <p:nvPr>
            <p:ph idx="1"/>
          </p:nvPr>
        </p:nvSpPr>
        <p:spPr>
          <a:xfrm>
            <a:off x="1024128" y="876693"/>
            <a:ext cx="9720073" cy="5432667"/>
          </a:xfrm>
        </p:spPr>
        <p:txBody>
          <a:bodyPr>
            <a:normAutofit/>
          </a:bodyPr>
          <a:lstStyle/>
          <a:p>
            <a:r>
              <a:rPr lang="en-US" dirty="0"/>
              <a:t>Monitoring</a:t>
            </a:r>
          </a:p>
          <a:p>
            <a:pPr lvl="1"/>
            <a:r>
              <a:rPr lang="en-US" dirty="0"/>
              <a:t>Ongoing process that continually evaluates the system or its users</a:t>
            </a:r>
          </a:p>
          <a:p>
            <a:pPr lvl="1"/>
            <a:r>
              <a:rPr lang="en-US" dirty="0"/>
              <a:t>Organizations should automate the process as much as is practical</a:t>
            </a:r>
          </a:p>
          <a:p>
            <a:pPr lvl="1"/>
            <a:r>
              <a:rPr lang="en-US" dirty="0"/>
              <a:t>Continuous monitoring includes:</a:t>
            </a:r>
          </a:p>
          <a:p>
            <a:pPr lvl="2"/>
            <a:r>
              <a:rPr lang="en-US" dirty="0"/>
              <a:t>Change management</a:t>
            </a:r>
          </a:p>
          <a:p>
            <a:pPr lvl="2"/>
            <a:r>
              <a:rPr lang="en-US" dirty="0"/>
              <a:t>Configuration management</a:t>
            </a:r>
          </a:p>
          <a:p>
            <a:pPr lvl="2"/>
            <a:r>
              <a:rPr lang="en-US" dirty="0"/>
              <a:t>Log monitoring</a:t>
            </a:r>
          </a:p>
          <a:p>
            <a:pPr lvl="2"/>
            <a:r>
              <a:rPr lang="en-US" dirty="0"/>
              <a:t>Status report analysis</a:t>
            </a:r>
          </a:p>
          <a:p>
            <a:r>
              <a:rPr lang="en-US" dirty="0"/>
              <a:t>Physical</a:t>
            </a:r>
          </a:p>
          <a:p>
            <a:pPr lvl="1"/>
            <a:r>
              <a:rPr lang="en-US" dirty="0"/>
              <a:t>Protects the organization’s personnel and facilities</a:t>
            </a:r>
          </a:p>
          <a:p>
            <a:pPr lvl="1"/>
            <a:r>
              <a:rPr lang="en-US" dirty="0"/>
              <a:t>Examples: fences, locks, security badges, proximity cards for entry into the building, guards, access control vestibules, biometrics, and other means of securing the facility</a:t>
            </a:r>
            <a:endParaRPr lang="en-IN" dirty="0"/>
          </a:p>
          <a:p>
            <a:endParaRPr lang="en-IN" dirty="0"/>
          </a:p>
        </p:txBody>
      </p:sp>
    </p:spTree>
    <p:extLst>
      <p:ext uri="{BB962C8B-B14F-4D97-AF65-F5344CB8AC3E}">
        <p14:creationId xmlns:p14="http://schemas.microsoft.com/office/powerpoint/2010/main" val="29852331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2F526-A4C4-100B-0136-7346A6EC7899}"/>
              </a:ext>
            </a:extLst>
          </p:cNvPr>
          <p:cNvSpPr>
            <a:spLocks noGrp="1"/>
          </p:cNvSpPr>
          <p:nvPr>
            <p:ph type="title"/>
          </p:nvPr>
        </p:nvSpPr>
        <p:spPr/>
        <p:txBody>
          <a:bodyPr/>
          <a:lstStyle/>
          <a:p>
            <a:r>
              <a:rPr lang="en-IN" dirty="0" err="1"/>
              <a:t>PenTest</a:t>
            </a:r>
            <a:r>
              <a:rPr lang="en-IN" dirty="0"/>
              <a:t> Methodologies</a:t>
            </a:r>
          </a:p>
        </p:txBody>
      </p:sp>
      <p:sp>
        <p:nvSpPr>
          <p:cNvPr id="3" name="Content Placeholder 2">
            <a:extLst>
              <a:ext uri="{FF2B5EF4-FFF2-40B4-BE49-F238E27FC236}">
                <a16:creationId xmlns:a16="http://schemas.microsoft.com/office/drawing/2014/main" id="{9BE3ED55-D379-B584-7F19-D1DA1C943519}"/>
              </a:ext>
            </a:extLst>
          </p:cNvPr>
          <p:cNvSpPr>
            <a:spLocks noGrp="1"/>
          </p:cNvSpPr>
          <p:nvPr>
            <p:ph idx="1"/>
          </p:nvPr>
        </p:nvSpPr>
        <p:spPr/>
        <p:txBody>
          <a:bodyPr>
            <a:normAutofit/>
          </a:bodyPr>
          <a:lstStyle/>
          <a:p>
            <a:r>
              <a:rPr lang="en-US" dirty="0"/>
              <a:t>Methodology</a:t>
            </a:r>
          </a:p>
          <a:p>
            <a:pPr lvl="1"/>
            <a:r>
              <a:rPr lang="en-US" dirty="0"/>
              <a:t>A system of methods used in a particular area of study or activity</a:t>
            </a:r>
          </a:p>
          <a:p>
            <a:r>
              <a:rPr lang="en-US" dirty="0"/>
              <a:t>Methodology (</a:t>
            </a:r>
            <a:r>
              <a:rPr lang="en-US" dirty="0" err="1"/>
              <a:t>PenTest</a:t>
            </a:r>
            <a:r>
              <a:rPr lang="en-US" dirty="0"/>
              <a:t>)</a:t>
            </a:r>
          </a:p>
          <a:p>
            <a:pPr lvl="1"/>
            <a:r>
              <a:rPr lang="en-US" dirty="0"/>
              <a:t>The systematic approach a </a:t>
            </a:r>
            <a:r>
              <a:rPr lang="en-US" dirty="0" err="1"/>
              <a:t>pentester</a:t>
            </a:r>
            <a:r>
              <a:rPr lang="en-US" dirty="0"/>
              <a:t> uses before, during, and after a penetration test, assessment, or engagement</a:t>
            </a:r>
          </a:p>
          <a:p>
            <a:pPr lvl="1"/>
            <a:r>
              <a:rPr lang="en-US" dirty="0"/>
              <a:t>Penetration tests use the same steps taken by threat actors or hackers</a:t>
            </a:r>
          </a:p>
          <a:p>
            <a:r>
              <a:rPr lang="en-US" dirty="0"/>
              <a:t>NIST Special Publication 800-115</a:t>
            </a:r>
          </a:p>
          <a:p>
            <a:pPr lvl="1"/>
            <a:r>
              <a:rPr lang="en-US" dirty="0"/>
              <a:t>Technical Guide to Information Security Testing and Assessment</a:t>
            </a:r>
          </a:p>
          <a:p>
            <a:r>
              <a:rPr lang="en-US" dirty="0"/>
              <a:t>Adversary Emulation</a:t>
            </a:r>
          </a:p>
          <a:p>
            <a:pPr lvl="1"/>
            <a:r>
              <a:rPr lang="en-US" dirty="0"/>
              <a:t>Mimics the tactics, techniques, and procedures of a real-world threat actor in a penetration test</a:t>
            </a:r>
            <a:endParaRPr lang="en-IN" dirty="0"/>
          </a:p>
        </p:txBody>
      </p:sp>
    </p:spTree>
    <p:extLst>
      <p:ext uri="{BB962C8B-B14F-4D97-AF65-F5344CB8AC3E}">
        <p14:creationId xmlns:p14="http://schemas.microsoft.com/office/powerpoint/2010/main" val="3048549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B83B3-7289-5745-E0E6-FFFB93AE0419}"/>
              </a:ext>
            </a:extLst>
          </p:cNvPr>
          <p:cNvSpPr>
            <a:spLocks noGrp="1"/>
          </p:cNvSpPr>
          <p:nvPr>
            <p:ph type="title"/>
          </p:nvPr>
        </p:nvSpPr>
        <p:spPr/>
        <p:txBody>
          <a:bodyPr/>
          <a:lstStyle/>
          <a:p>
            <a:r>
              <a:rPr lang="en-IN" dirty="0"/>
              <a:t>MITRE ATT&amp;CK Framework</a:t>
            </a:r>
          </a:p>
        </p:txBody>
      </p:sp>
      <p:sp>
        <p:nvSpPr>
          <p:cNvPr id="3" name="Content Placeholder 2">
            <a:extLst>
              <a:ext uri="{FF2B5EF4-FFF2-40B4-BE49-F238E27FC236}">
                <a16:creationId xmlns:a16="http://schemas.microsoft.com/office/drawing/2014/main" id="{DCF9282C-3A28-337A-10A2-26E9DBDA3AF1}"/>
              </a:ext>
            </a:extLst>
          </p:cNvPr>
          <p:cNvSpPr>
            <a:spLocks noGrp="1"/>
          </p:cNvSpPr>
          <p:nvPr>
            <p:ph idx="1"/>
          </p:nvPr>
        </p:nvSpPr>
        <p:spPr/>
        <p:txBody>
          <a:bodyPr/>
          <a:lstStyle/>
          <a:p>
            <a:r>
              <a:rPr lang="en-US" dirty="0"/>
              <a:t>A knowledge base that is maintained by the MITRE Corporation for the listing and explaining common adversary tactics and techniques observed in the real world (attack.mitre.org)</a:t>
            </a:r>
          </a:p>
          <a:p>
            <a:r>
              <a:rPr lang="en-US" dirty="0"/>
              <a:t>Maps out each threat actor’s methodology during different types of</a:t>
            </a:r>
          </a:p>
          <a:p>
            <a:r>
              <a:rPr lang="en-US" dirty="0"/>
              <a:t>attacks</a:t>
            </a:r>
          </a:p>
          <a:p>
            <a:r>
              <a:rPr lang="en-US" dirty="0"/>
              <a:t>It is a great way to visualize an adversary’s techniques, capabilities, and</a:t>
            </a:r>
          </a:p>
          <a:p>
            <a:r>
              <a:rPr lang="en-US" dirty="0"/>
              <a:t>capacities</a:t>
            </a:r>
            <a:endParaRPr lang="en-IN" dirty="0"/>
          </a:p>
        </p:txBody>
      </p:sp>
    </p:spTree>
    <p:extLst>
      <p:ext uri="{BB962C8B-B14F-4D97-AF65-F5344CB8AC3E}">
        <p14:creationId xmlns:p14="http://schemas.microsoft.com/office/powerpoint/2010/main" val="23995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0DC6-6FC2-165D-D849-8311960D59BF}"/>
              </a:ext>
            </a:extLst>
          </p:cNvPr>
          <p:cNvSpPr>
            <a:spLocks noGrp="1"/>
          </p:cNvSpPr>
          <p:nvPr>
            <p:ph type="title"/>
          </p:nvPr>
        </p:nvSpPr>
        <p:spPr/>
        <p:txBody>
          <a:bodyPr/>
          <a:lstStyle/>
          <a:p>
            <a:r>
              <a:rPr lang="en-IN" dirty="0"/>
              <a:t>Penetration Standards</a:t>
            </a:r>
          </a:p>
        </p:txBody>
      </p:sp>
      <p:sp>
        <p:nvSpPr>
          <p:cNvPr id="3" name="Content Placeholder 2">
            <a:extLst>
              <a:ext uri="{FF2B5EF4-FFF2-40B4-BE49-F238E27FC236}">
                <a16:creationId xmlns:a16="http://schemas.microsoft.com/office/drawing/2014/main" id="{566B44A7-D30A-144C-0DF8-0D0257122EE8}"/>
              </a:ext>
            </a:extLst>
          </p:cNvPr>
          <p:cNvSpPr>
            <a:spLocks noGrp="1"/>
          </p:cNvSpPr>
          <p:nvPr>
            <p:ph idx="1"/>
          </p:nvPr>
        </p:nvSpPr>
        <p:spPr/>
        <p:txBody>
          <a:bodyPr/>
          <a:lstStyle/>
          <a:p>
            <a:r>
              <a:rPr lang="en-US" dirty="0"/>
              <a:t>Open Web Application Security Project (OWASP)</a:t>
            </a:r>
          </a:p>
          <a:p>
            <a:pPr lvl="1"/>
            <a:r>
              <a:rPr lang="en-US" dirty="0"/>
              <a:t>Provides community-led software projects, education, and training, and has become the source for securing the web (owasp.org)</a:t>
            </a:r>
          </a:p>
          <a:p>
            <a:pPr lvl="1"/>
            <a:r>
              <a:rPr lang="en-US" dirty="0"/>
              <a:t>OWASP Web Security Testing Guide</a:t>
            </a:r>
          </a:p>
          <a:p>
            <a:pPr lvl="1"/>
            <a:r>
              <a:rPr lang="en-US" dirty="0"/>
              <a:t>A comprehensive guide to testing the security of web applications and web services</a:t>
            </a:r>
          </a:p>
          <a:p>
            <a:r>
              <a:rPr lang="en-US" dirty="0"/>
              <a:t>OWASP Top 10</a:t>
            </a:r>
          </a:p>
          <a:p>
            <a:pPr lvl="1"/>
            <a:r>
              <a:rPr lang="en-US" dirty="0"/>
              <a:t>A standard awareness document for developers and web application security</a:t>
            </a:r>
            <a:endParaRPr lang="en-IN" dirty="0"/>
          </a:p>
        </p:txBody>
      </p:sp>
    </p:spTree>
    <p:extLst>
      <p:ext uri="{BB962C8B-B14F-4D97-AF65-F5344CB8AC3E}">
        <p14:creationId xmlns:p14="http://schemas.microsoft.com/office/powerpoint/2010/main" val="828713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B45D88-349D-61A0-6438-88AB95FF1D49}"/>
              </a:ext>
            </a:extLst>
          </p:cNvPr>
          <p:cNvPicPr>
            <a:picLocks noGrp="1" noChangeAspect="1"/>
          </p:cNvPicPr>
          <p:nvPr>
            <p:ph idx="1"/>
          </p:nvPr>
        </p:nvPicPr>
        <p:blipFill>
          <a:blip r:embed="rId2"/>
          <a:stretch>
            <a:fillRect/>
          </a:stretch>
        </p:blipFill>
        <p:spPr>
          <a:xfrm>
            <a:off x="1640264" y="1093510"/>
            <a:ext cx="7719017" cy="5215216"/>
          </a:xfrm>
        </p:spPr>
      </p:pic>
    </p:spTree>
    <p:extLst>
      <p:ext uri="{BB962C8B-B14F-4D97-AF65-F5344CB8AC3E}">
        <p14:creationId xmlns:p14="http://schemas.microsoft.com/office/powerpoint/2010/main" val="306157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BF4AE8-6376-285D-F1A1-85942B306CDE}"/>
              </a:ext>
            </a:extLst>
          </p:cNvPr>
          <p:cNvPicPr>
            <a:picLocks noGrp="1" noChangeAspect="1"/>
          </p:cNvPicPr>
          <p:nvPr>
            <p:ph idx="1"/>
          </p:nvPr>
        </p:nvPicPr>
        <p:blipFill>
          <a:blip r:embed="rId2"/>
          <a:stretch>
            <a:fillRect/>
          </a:stretch>
        </p:blipFill>
        <p:spPr>
          <a:xfrm>
            <a:off x="1470582" y="895546"/>
            <a:ext cx="7615936" cy="5413179"/>
          </a:xfrm>
        </p:spPr>
      </p:pic>
    </p:spTree>
    <p:extLst>
      <p:ext uri="{BB962C8B-B14F-4D97-AF65-F5344CB8AC3E}">
        <p14:creationId xmlns:p14="http://schemas.microsoft.com/office/powerpoint/2010/main" val="405269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2ABDC4-02C6-83A9-D33E-F1D442460256}"/>
              </a:ext>
            </a:extLst>
          </p:cNvPr>
          <p:cNvSpPr>
            <a:spLocks noGrp="1"/>
          </p:cNvSpPr>
          <p:nvPr>
            <p:ph idx="1"/>
          </p:nvPr>
        </p:nvSpPr>
        <p:spPr>
          <a:xfrm>
            <a:off x="1024128" y="763571"/>
            <a:ext cx="9720073" cy="5545789"/>
          </a:xfrm>
        </p:spPr>
        <p:txBody>
          <a:bodyPr/>
          <a:lstStyle/>
          <a:p>
            <a:r>
              <a:rPr lang="en-US" dirty="0"/>
              <a:t>Open-Source Security Testing Methodology Manual (OSSTMM)</a:t>
            </a:r>
          </a:p>
          <a:p>
            <a:pPr lvl="1"/>
            <a:r>
              <a:rPr lang="en-US" dirty="0"/>
              <a:t>Provides a methodology for a thorough security test</a:t>
            </a:r>
          </a:p>
          <a:p>
            <a:pPr lvl="1"/>
            <a:r>
              <a:rPr lang="en-US" dirty="0"/>
              <a:t>Open-source and free to disseminate and use</a:t>
            </a:r>
          </a:p>
          <a:p>
            <a:pPr lvl="1"/>
            <a:r>
              <a:rPr lang="en-US" dirty="0"/>
              <a:t>Latest version (Ver.3) was released in 2010</a:t>
            </a:r>
          </a:p>
          <a:p>
            <a:r>
              <a:rPr lang="en-US" dirty="0"/>
              <a:t>OSSTMM Audit</a:t>
            </a:r>
          </a:p>
          <a:p>
            <a:r>
              <a:rPr lang="en-US" dirty="0"/>
              <a:t>Used to create an accurate measurement of security at an operational level in an organization, void of assumptions and anecdotal evidence</a:t>
            </a:r>
            <a:endParaRPr lang="en-IN" dirty="0"/>
          </a:p>
        </p:txBody>
      </p:sp>
    </p:spTree>
    <p:extLst>
      <p:ext uri="{BB962C8B-B14F-4D97-AF65-F5344CB8AC3E}">
        <p14:creationId xmlns:p14="http://schemas.microsoft.com/office/powerpoint/2010/main" val="2010927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5E0E9B-3894-2504-957B-ECF225B4B1EA}"/>
              </a:ext>
            </a:extLst>
          </p:cNvPr>
          <p:cNvSpPr>
            <a:spLocks noGrp="1"/>
          </p:cNvSpPr>
          <p:nvPr>
            <p:ph idx="1"/>
          </p:nvPr>
        </p:nvSpPr>
        <p:spPr>
          <a:xfrm>
            <a:off x="1024128" y="867266"/>
            <a:ext cx="9720073" cy="5442094"/>
          </a:xfrm>
        </p:spPr>
        <p:txBody>
          <a:bodyPr/>
          <a:lstStyle/>
          <a:p>
            <a:r>
              <a:rPr lang="en-US" dirty="0"/>
              <a:t>Information Systems Security Assessment Framework (ISSAF)</a:t>
            </a:r>
          </a:p>
          <a:p>
            <a:pPr lvl="1"/>
            <a:r>
              <a:rPr lang="en-US" dirty="0"/>
              <a:t>A comprehensive guide when conducting a penetration test that links individual penetration testing steps with the relevant penetration testing tools</a:t>
            </a:r>
          </a:p>
          <a:p>
            <a:pPr lvl="1"/>
            <a:r>
              <a:rPr lang="en-US" dirty="0"/>
              <a:t>Created by the Open Information Systems Security Group (OISSG)</a:t>
            </a:r>
          </a:p>
          <a:p>
            <a:pPr lvl="1"/>
            <a:r>
              <a:rPr lang="en-US" dirty="0"/>
              <a:t>Last updated in 2015</a:t>
            </a:r>
          </a:p>
          <a:p>
            <a:r>
              <a:rPr lang="en-US" dirty="0"/>
              <a:t>Penetration Testing Execution Standard (PTES)</a:t>
            </a:r>
          </a:p>
          <a:p>
            <a:pPr lvl="1"/>
            <a:r>
              <a:rPr lang="en-US" dirty="0"/>
              <a:t>Developed to cover everything related to a penetration test</a:t>
            </a:r>
          </a:p>
          <a:p>
            <a:pPr lvl="1"/>
            <a:r>
              <a:rPr lang="en-US" dirty="0"/>
              <a:t>Aims to provide a common language and scope for performing penetration tests</a:t>
            </a:r>
            <a:endParaRPr lang="en-IN" dirty="0"/>
          </a:p>
        </p:txBody>
      </p:sp>
    </p:spTree>
    <p:extLst>
      <p:ext uri="{BB962C8B-B14F-4D97-AF65-F5344CB8AC3E}">
        <p14:creationId xmlns:p14="http://schemas.microsoft.com/office/powerpoint/2010/main" val="1020454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0CC9B5-BBB7-0387-1E68-C8051FD6EE86}"/>
              </a:ext>
            </a:extLst>
          </p:cNvPr>
          <p:cNvSpPr>
            <a:spLocks noGrp="1"/>
          </p:cNvSpPr>
          <p:nvPr>
            <p:ph idx="1"/>
          </p:nvPr>
        </p:nvSpPr>
        <p:spPr>
          <a:xfrm>
            <a:off x="677334" y="1065229"/>
            <a:ext cx="8596668" cy="4976133"/>
          </a:xfrm>
        </p:spPr>
        <p:txBody>
          <a:bodyPr/>
          <a:lstStyle/>
          <a:p>
            <a:r>
              <a:rPr lang="en-US" dirty="0"/>
              <a:t>Domain 4: Reporting and Communication (18%)</a:t>
            </a:r>
          </a:p>
          <a:p>
            <a:pPr lvl="1"/>
            <a:r>
              <a:rPr lang="en-US" dirty="0"/>
              <a:t>Focused on your ability to document the findings from a penetration test, analyze the results, and recommend appropriate remediations for the identified vulnerabilities in a well-written report to meet business and regulatory compliance requirements</a:t>
            </a:r>
          </a:p>
          <a:p>
            <a:r>
              <a:rPr lang="en-US" dirty="0"/>
              <a:t>Domain 5: Tools and Code Analysis (16%)</a:t>
            </a:r>
          </a:p>
          <a:p>
            <a:pPr lvl="1"/>
            <a:r>
              <a:rPr lang="en-US" dirty="0"/>
              <a:t>Focused on your ability to identify the proper tool to be used during each phase of a penetration test based on a given use case, and your ability to identify and analyze scripts or code samples and their intended effects in several programming and scripting languages, such as Python, Ruby, Perl, JavaScript, PowerShell, and Bash</a:t>
            </a:r>
          </a:p>
          <a:p>
            <a:endParaRPr lang="en-IN" dirty="0"/>
          </a:p>
        </p:txBody>
      </p:sp>
    </p:spTree>
    <p:extLst>
      <p:ext uri="{BB962C8B-B14F-4D97-AF65-F5344CB8AC3E}">
        <p14:creationId xmlns:p14="http://schemas.microsoft.com/office/powerpoint/2010/main" val="3610420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EF9D39-9EFA-4360-1C7B-710704505690}"/>
              </a:ext>
            </a:extLst>
          </p:cNvPr>
          <p:cNvPicPr>
            <a:picLocks noGrp="1" noChangeAspect="1"/>
          </p:cNvPicPr>
          <p:nvPr>
            <p:ph idx="1"/>
          </p:nvPr>
        </p:nvPicPr>
        <p:blipFill>
          <a:blip r:embed="rId2"/>
          <a:stretch>
            <a:fillRect/>
          </a:stretch>
        </p:blipFill>
        <p:spPr>
          <a:xfrm>
            <a:off x="3360378" y="791852"/>
            <a:ext cx="5047381" cy="5516873"/>
          </a:xfrm>
        </p:spPr>
      </p:pic>
    </p:spTree>
    <p:extLst>
      <p:ext uri="{BB962C8B-B14F-4D97-AF65-F5344CB8AC3E}">
        <p14:creationId xmlns:p14="http://schemas.microsoft.com/office/powerpoint/2010/main" val="697391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CBFE-93FC-3B43-3812-58F09D4C191F}"/>
              </a:ext>
            </a:extLst>
          </p:cNvPr>
          <p:cNvSpPr>
            <a:spLocks noGrp="1"/>
          </p:cNvSpPr>
          <p:nvPr>
            <p:ph type="title"/>
          </p:nvPr>
        </p:nvSpPr>
        <p:spPr/>
        <p:txBody>
          <a:bodyPr/>
          <a:lstStyle/>
          <a:p>
            <a:r>
              <a:rPr lang="en-US" dirty="0"/>
              <a:t>Planning a Test</a:t>
            </a:r>
            <a:endParaRPr lang="en-IN" dirty="0"/>
          </a:p>
        </p:txBody>
      </p:sp>
      <p:pic>
        <p:nvPicPr>
          <p:cNvPr id="5" name="Content Placeholder 4">
            <a:extLst>
              <a:ext uri="{FF2B5EF4-FFF2-40B4-BE49-F238E27FC236}">
                <a16:creationId xmlns:a16="http://schemas.microsoft.com/office/drawing/2014/main" id="{40511432-7DC0-0AAE-4B84-AC00230BD22A}"/>
              </a:ext>
            </a:extLst>
          </p:cNvPr>
          <p:cNvPicPr>
            <a:picLocks noGrp="1" noChangeAspect="1"/>
          </p:cNvPicPr>
          <p:nvPr>
            <p:ph idx="1"/>
          </p:nvPr>
        </p:nvPicPr>
        <p:blipFill>
          <a:blip r:embed="rId2"/>
          <a:stretch>
            <a:fillRect/>
          </a:stretch>
        </p:blipFill>
        <p:spPr>
          <a:xfrm>
            <a:off x="3988919" y="2286000"/>
            <a:ext cx="3790300" cy="4022725"/>
          </a:xfrm>
        </p:spPr>
      </p:pic>
    </p:spTree>
    <p:extLst>
      <p:ext uri="{BB962C8B-B14F-4D97-AF65-F5344CB8AC3E}">
        <p14:creationId xmlns:p14="http://schemas.microsoft.com/office/powerpoint/2010/main" val="3135987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B29B1B-90FB-C93B-EB6C-388242E08A00}"/>
              </a:ext>
            </a:extLst>
          </p:cNvPr>
          <p:cNvPicPr>
            <a:picLocks noGrp="1" noChangeAspect="1"/>
          </p:cNvPicPr>
          <p:nvPr>
            <p:ph idx="1"/>
          </p:nvPr>
        </p:nvPicPr>
        <p:blipFill>
          <a:blip r:embed="rId2"/>
          <a:stretch>
            <a:fillRect/>
          </a:stretch>
        </p:blipFill>
        <p:spPr>
          <a:xfrm>
            <a:off x="1078706" y="575035"/>
            <a:ext cx="9610725" cy="5551127"/>
          </a:xfrm>
        </p:spPr>
      </p:pic>
    </p:spTree>
    <p:extLst>
      <p:ext uri="{BB962C8B-B14F-4D97-AF65-F5344CB8AC3E}">
        <p14:creationId xmlns:p14="http://schemas.microsoft.com/office/powerpoint/2010/main" val="779533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8013E8-B0B2-22BD-E311-FAA08DEE3F81}"/>
              </a:ext>
            </a:extLst>
          </p:cNvPr>
          <p:cNvSpPr>
            <a:spLocks noGrp="1"/>
          </p:cNvSpPr>
          <p:nvPr>
            <p:ph idx="1"/>
          </p:nvPr>
        </p:nvSpPr>
        <p:spPr>
          <a:xfrm>
            <a:off x="1024128" y="716437"/>
            <a:ext cx="9720073" cy="5592923"/>
          </a:xfrm>
        </p:spPr>
        <p:txBody>
          <a:bodyPr/>
          <a:lstStyle/>
          <a:p>
            <a:r>
              <a:rPr lang="en-US" dirty="0"/>
              <a:t>Who is the target audience?</a:t>
            </a:r>
          </a:p>
          <a:p>
            <a:pPr lvl="1"/>
            <a:r>
              <a:rPr lang="en-US" dirty="0"/>
              <a:t>The scope will be vastly different because of different sizes, missions, and operations</a:t>
            </a:r>
          </a:p>
          <a:p>
            <a:r>
              <a:rPr lang="en-US" dirty="0"/>
              <a:t>What is the objective?</a:t>
            </a:r>
          </a:p>
          <a:p>
            <a:pPr lvl="1"/>
            <a:r>
              <a:rPr lang="en-US" dirty="0"/>
              <a:t>Understanding the target audience and their budget can help design a better engagement that most efficiently and effectively meets the objectives</a:t>
            </a:r>
          </a:p>
          <a:p>
            <a:r>
              <a:rPr lang="en-US" dirty="0"/>
              <a:t>What resources will be required?</a:t>
            </a:r>
          </a:p>
          <a:p>
            <a:pPr lvl="1"/>
            <a:r>
              <a:rPr lang="en-US" dirty="0"/>
              <a:t>Adjust the scope based on the available resources</a:t>
            </a:r>
          </a:p>
          <a:p>
            <a:pPr lvl="1"/>
            <a:r>
              <a:rPr lang="en-US" dirty="0"/>
              <a:t>Consider what resources will be needed and the cost associated with them</a:t>
            </a:r>
            <a:endParaRPr lang="en-IN" dirty="0"/>
          </a:p>
        </p:txBody>
      </p:sp>
    </p:spTree>
    <p:extLst>
      <p:ext uri="{BB962C8B-B14F-4D97-AF65-F5344CB8AC3E}">
        <p14:creationId xmlns:p14="http://schemas.microsoft.com/office/powerpoint/2010/main" val="1637480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3FC888-31ED-D702-226E-FA7F8117DB22}"/>
              </a:ext>
            </a:extLst>
          </p:cNvPr>
          <p:cNvSpPr>
            <a:spLocks noGrp="1"/>
          </p:cNvSpPr>
          <p:nvPr>
            <p:ph idx="1"/>
          </p:nvPr>
        </p:nvSpPr>
        <p:spPr>
          <a:xfrm>
            <a:off x="1024128" y="754144"/>
            <a:ext cx="9720073" cy="5555216"/>
          </a:xfrm>
        </p:spPr>
        <p:txBody>
          <a:bodyPr>
            <a:normAutofit/>
          </a:bodyPr>
          <a:lstStyle/>
          <a:p>
            <a:r>
              <a:rPr lang="en-US" dirty="0"/>
              <a:t>Is this a compliance-based assessment?</a:t>
            </a:r>
          </a:p>
          <a:p>
            <a:pPr lvl="1"/>
            <a:r>
              <a:rPr lang="en-US" dirty="0"/>
              <a:t>Most organizations or legislative bodies provide checklists for testers to utilize which ensures all the appropriate devices have been scanned to the appropriate level</a:t>
            </a:r>
          </a:p>
          <a:p>
            <a:r>
              <a:rPr lang="en-US" dirty="0"/>
              <a:t>Who will we communicate with and how often?</a:t>
            </a:r>
          </a:p>
          <a:p>
            <a:pPr lvl="1"/>
            <a:r>
              <a:rPr lang="en-US" dirty="0"/>
              <a:t>You will need a trusted agent inside the organization that you can communicate with</a:t>
            </a:r>
          </a:p>
          <a:p>
            <a:r>
              <a:rPr lang="en-US" dirty="0"/>
              <a:t>What product will be required to be presented at the end of the assessment?</a:t>
            </a:r>
          </a:p>
          <a:p>
            <a:pPr lvl="1"/>
            <a:r>
              <a:rPr lang="en-US" dirty="0"/>
              <a:t>Report requirements are negotiable and should be discussed during planning</a:t>
            </a:r>
          </a:p>
          <a:p>
            <a:r>
              <a:rPr lang="en-US" dirty="0"/>
              <a:t>Are there technical constraints placed upon the engagement?</a:t>
            </a:r>
          </a:p>
          <a:p>
            <a:pPr lvl="1"/>
            <a:r>
              <a:rPr lang="en-US" dirty="0"/>
              <a:t>Any limitations or constraints must be understood during the planning phase so that the assessment can be properly scoped</a:t>
            </a:r>
          </a:p>
          <a:p>
            <a:pPr lvl="1"/>
            <a:r>
              <a:rPr lang="en-US" dirty="0"/>
              <a:t>Ensure the organization understands the assessment is just a snapshot of their current security posture</a:t>
            </a:r>
          </a:p>
          <a:p>
            <a:r>
              <a:rPr lang="en-US" dirty="0"/>
              <a:t>How comprehensive will the penetration test need to be?</a:t>
            </a:r>
          </a:p>
          <a:p>
            <a:pPr lvl="1"/>
            <a:r>
              <a:rPr lang="en-US" dirty="0"/>
              <a:t>The more comprehensive it is, the longer the duration and the larger the scope</a:t>
            </a:r>
          </a:p>
          <a:p>
            <a:pPr lvl="1"/>
            <a:r>
              <a:rPr lang="en-US" dirty="0"/>
              <a:t>Determine which parts of the organization will be included in the assessment</a:t>
            </a:r>
            <a:endParaRPr lang="en-IN" dirty="0"/>
          </a:p>
        </p:txBody>
      </p:sp>
    </p:spTree>
    <p:extLst>
      <p:ext uri="{BB962C8B-B14F-4D97-AF65-F5344CB8AC3E}">
        <p14:creationId xmlns:p14="http://schemas.microsoft.com/office/powerpoint/2010/main" val="3903876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A042-B6DE-3E47-E3D1-E23DC185224E}"/>
              </a:ext>
            </a:extLst>
          </p:cNvPr>
          <p:cNvSpPr>
            <a:spLocks noGrp="1"/>
          </p:cNvSpPr>
          <p:nvPr>
            <p:ph type="title"/>
          </p:nvPr>
        </p:nvSpPr>
        <p:spPr/>
        <p:txBody>
          <a:bodyPr/>
          <a:lstStyle/>
          <a:p>
            <a:r>
              <a:rPr lang="en-IN" dirty="0"/>
              <a:t>Legal Concepts</a:t>
            </a:r>
          </a:p>
        </p:txBody>
      </p:sp>
      <p:sp>
        <p:nvSpPr>
          <p:cNvPr id="7" name="Content Placeholder 6">
            <a:extLst>
              <a:ext uri="{FF2B5EF4-FFF2-40B4-BE49-F238E27FC236}">
                <a16:creationId xmlns:a16="http://schemas.microsoft.com/office/drawing/2014/main" id="{B1261E7D-53F0-70D1-FFD9-2FCFDB2C7C5F}"/>
              </a:ext>
            </a:extLst>
          </p:cNvPr>
          <p:cNvSpPr>
            <a:spLocks noGrp="1"/>
          </p:cNvSpPr>
          <p:nvPr>
            <p:ph idx="1"/>
          </p:nvPr>
        </p:nvSpPr>
        <p:spPr/>
        <p:txBody>
          <a:bodyPr/>
          <a:lstStyle/>
          <a:p>
            <a:r>
              <a:rPr lang="en-US" dirty="0"/>
              <a:t>Written Permission</a:t>
            </a:r>
          </a:p>
          <a:p>
            <a:pPr lvl="1"/>
            <a:r>
              <a:rPr lang="en-US" dirty="0"/>
              <a:t>Prevents a penetration tester, also known as an ethical hacker or authorized hacker, from going to prison</a:t>
            </a:r>
          </a:p>
          <a:p>
            <a:pPr lvl="1"/>
            <a:r>
              <a:rPr lang="en-US" dirty="0"/>
              <a:t>Ensure the client is aware that certain types of testing during the engagement may cause damage to their systems or the information they contain</a:t>
            </a:r>
            <a:endParaRPr lang="en-IN" dirty="0"/>
          </a:p>
        </p:txBody>
      </p:sp>
    </p:spTree>
    <p:extLst>
      <p:ext uri="{BB962C8B-B14F-4D97-AF65-F5344CB8AC3E}">
        <p14:creationId xmlns:p14="http://schemas.microsoft.com/office/powerpoint/2010/main" val="19140331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C15DB965-2EE2-2218-EE8C-A453215F7F64}"/>
              </a:ext>
            </a:extLst>
          </p:cNvPr>
          <p:cNvPicPr>
            <a:picLocks noGrp="1" noChangeAspect="1"/>
          </p:cNvPicPr>
          <p:nvPr>
            <p:ph idx="1"/>
          </p:nvPr>
        </p:nvPicPr>
        <p:blipFill>
          <a:blip r:embed="rId2"/>
          <a:stretch>
            <a:fillRect/>
          </a:stretch>
        </p:blipFill>
        <p:spPr>
          <a:xfrm>
            <a:off x="1359694" y="707011"/>
            <a:ext cx="9048750" cy="5300090"/>
          </a:xfrm>
        </p:spPr>
      </p:pic>
    </p:spTree>
    <p:extLst>
      <p:ext uri="{BB962C8B-B14F-4D97-AF65-F5344CB8AC3E}">
        <p14:creationId xmlns:p14="http://schemas.microsoft.com/office/powerpoint/2010/main" val="1369255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6FCB0C-A768-072A-5FB6-5615DCD2E849}"/>
              </a:ext>
            </a:extLst>
          </p:cNvPr>
          <p:cNvSpPr>
            <a:spLocks noGrp="1"/>
          </p:cNvSpPr>
          <p:nvPr>
            <p:ph idx="1"/>
          </p:nvPr>
        </p:nvSpPr>
        <p:spPr>
          <a:xfrm>
            <a:off x="1024128" y="650449"/>
            <a:ext cx="9720073" cy="5658911"/>
          </a:xfrm>
        </p:spPr>
        <p:txBody>
          <a:bodyPr>
            <a:normAutofit/>
          </a:bodyPr>
          <a:lstStyle/>
          <a:p>
            <a:r>
              <a:rPr lang="en-US" dirty="0"/>
              <a:t>Statement of Work (SOW)</a:t>
            </a:r>
          </a:p>
          <a:p>
            <a:pPr lvl="1"/>
            <a:r>
              <a:rPr lang="en-US" dirty="0"/>
              <a:t>A formal document that details the tasks to be performed during an engagement</a:t>
            </a:r>
          </a:p>
          <a:p>
            <a:pPr lvl="1"/>
            <a:r>
              <a:rPr lang="en-US" dirty="0"/>
              <a:t>The statement of work will usually contain the list of deliverables</a:t>
            </a:r>
          </a:p>
          <a:p>
            <a:pPr lvl="2"/>
            <a:r>
              <a:rPr lang="en-US" dirty="0"/>
              <a:t>Final report</a:t>
            </a:r>
          </a:p>
          <a:p>
            <a:pPr lvl="2"/>
            <a:r>
              <a:rPr lang="en-US" dirty="0"/>
              <a:t>Responsibilities of the penetration tester and the client</a:t>
            </a:r>
          </a:p>
          <a:p>
            <a:pPr lvl="2"/>
            <a:r>
              <a:rPr lang="en-US" dirty="0"/>
              <a:t>Schedule</a:t>
            </a:r>
          </a:p>
          <a:p>
            <a:pPr lvl="2"/>
            <a:r>
              <a:rPr lang="en-US" dirty="0"/>
              <a:t>Timelines for payments</a:t>
            </a:r>
          </a:p>
          <a:p>
            <a:r>
              <a:rPr lang="en-US" dirty="0"/>
              <a:t>Master Service Agreement (MSA)</a:t>
            </a:r>
          </a:p>
          <a:p>
            <a:pPr lvl="1"/>
            <a:r>
              <a:rPr lang="en-US" dirty="0"/>
              <a:t>A specialized type of contract that is used to govern future transactions and agreements</a:t>
            </a:r>
          </a:p>
          <a:p>
            <a:r>
              <a:rPr lang="en-US" dirty="0"/>
              <a:t>Service-Level Agreement (SLA)</a:t>
            </a:r>
          </a:p>
          <a:p>
            <a:pPr lvl="1"/>
            <a:r>
              <a:rPr lang="en-US" dirty="0"/>
              <a:t>A commitment between a service provider (</a:t>
            </a:r>
            <a:r>
              <a:rPr lang="en-US" dirty="0" err="1"/>
              <a:t>pentester</a:t>
            </a:r>
            <a:r>
              <a:rPr lang="en-US" dirty="0"/>
              <a:t>) and a client, commonly used for security as a service type of products or penetration testing services</a:t>
            </a:r>
            <a:endParaRPr lang="en-IN" dirty="0"/>
          </a:p>
        </p:txBody>
      </p:sp>
    </p:spTree>
    <p:extLst>
      <p:ext uri="{BB962C8B-B14F-4D97-AF65-F5344CB8AC3E}">
        <p14:creationId xmlns:p14="http://schemas.microsoft.com/office/powerpoint/2010/main" val="845931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F08DA-215C-054E-C464-5A8051ADA26C}"/>
              </a:ext>
            </a:extLst>
          </p:cNvPr>
          <p:cNvSpPr>
            <a:spLocks noGrp="1"/>
          </p:cNvSpPr>
          <p:nvPr>
            <p:ph idx="1"/>
          </p:nvPr>
        </p:nvSpPr>
        <p:spPr>
          <a:xfrm>
            <a:off x="1024128" y="1008668"/>
            <a:ext cx="9720073" cy="5300692"/>
          </a:xfrm>
        </p:spPr>
        <p:txBody>
          <a:bodyPr/>
          <a:lstStyle/>
          <a:p>
            <a:r>
              <a:rPr lang="en-US" dirty="0"/>
              <a:t>Non-Disclosure Agreement (NDA)</a:t>
            </a:r>
          </a:p>
          <a:p>
            <a:pPr lvl="1"/>
            <a:r>
              <a:rPr lang="en-US" dirty="0"/>
              <a:t>A legal document that stipulates that the parties will not share confidential information, knowledge, or materials with unauthorized third parties</a:t>
            </a:r>
          </a:p>
          <a:p>
            <a:pPr lvl="1"/>
            <a:r>
              <a:rPr lang="en-US" dirty="0"/>
              <a:t>Ask clients to also sign your own version of an NDA</a:t>
            </a:r>
          </a:p>
          <a:p>
            <a:r>
              <a:rPr lang="en-US" dirty="0"/>
              <a:t>Confidentiality</a:t>
            </a:r>
          </a:p>
          <a:p>
            <a:pPr lvl="1"/>
            <a:r>
              <a:rPr lang="en-US" dirty="0"/>
              <a:t>The principle and practice of keeping sensitive information private unless the data owner or custodian gives explicit consent to have it shared to a third party</a:t>
            </a:r>
          </a:p>
          <a:p>
            <a:pPr lvl="1"/>
            <a:r>
              <a:rPr lang="en-US" dirty="0"/>
              <a:t>Gain a clear understanding of what data is sensitive to the organization and how to best protect it</a:t>
            </a:r>
            <a:endParaRPr lang="en-IN" dirty="0"/>
          </a:p>
        </p:txBody>
      </p:sp>
    </p:spTree>
    <p:extLst>
      <p:ext uri="{BB962C8B-B14F-4D97-AF65-F5344CB8AC3E}">
        <p14:creationId xmlns:p14="http://schemas.microsoft.com/office/powerpoint/2010/main" val="12921908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0810-0AB7-743E-C5C8-8EF1D4310AC0}"/>
              </a:ext>
            </a:extLst>
          </p:cNvPr>
          <p:cNvSpPr>
            <a:spLocks noGrp="1"/>
          </p:cNvSpPr>
          <p:nvPr>
            <p:ph type="title"/>
          </p:nvPr>
        </p:nvSpPr>
        <p:spPr/>
        <p:txBody>
          <a:bodyPr/>
          <a:lstStyle/>
          <a:p>
            <a:r>
              <a:rPr lang="en-IN" dirty="0"/>
              <a:t>Regulatory Compliance</a:t>
            </a:r>
          </a:p>
        </p:txBody>
      </p:sp>
      <p:sp>
        <p:nvSpPr>
          <p:cNvPr id="3" name="Content Placeholder 2">
            <a:extLst>
              <a:ext uri="{FF2B5EF4-FFF2-40B4-BE49-F238E27FC236}">
                <a16:creationId xmlns:a16="http://schemas.microsoft.com/office/drawing/2014/main" id="{84165ADE-76FF-DCE1-9AA7-8AA1A687D36D}"/>
              </a:ext>
            </a:extLst>
          </p:cNvPr>
          <p:cNvSpPr>
            <a:spLocks noGrp="1"/>
          </p:cNvSpPr>
          <p:nvPr>
            <p:ph idx="1"/>
          </p:nvPr>
        </p:nvSpPr>
        <p:spPr/>
        <p:txBody>
          <a:bodyPr>
            <a:normAutofit/>
          </a:bodyPr>
          <a:lstStyle/>
          <a:p>
            <a:r>
              <a:rPr lang="en-US" dirty="0"/>
              <a:t>Health Insurance Portability and Accountability Act (HIPAA)</a:t>
            </a:r>
          </a:p>
          <a:p>
            <a:pPr lvl="1"/>
            <a:r>
              <a:rPr lang="en-US" dirty="0"/>
              <a:t>Affects healthcare providers, facilities, insurance companies, and medical data clearing houses</a:t>
            </a:r>
          </a:p>
          <a:p>
            <a:r>
              <a:rPr lang="en-US" dirty="0"/>
              <a:t>Health Care and Education Reconciliation Act of 2010</a:t>
            </a:r>
          </a:p>
          <a:p>
            <a:pPr lvl="1"/>
            <a:r>
              <a:rPr lang="en-US" dirty="0"/>
              <a:t>Affects both healthcare and educational organizations</a:t>
            </a:r>
          </a:p>
          <a:p>
            <a:r>
              <a:rPr lang="en-US" dirty="0"/>
              <a:t>Sarbanes-Oxley (SOX)</a:t>
            </a:r>
          </a:p>
          <a:p>
            <a:pPr lvl="1"/>
            <a:r>
              <a:rPr lang="en-US" dirty="0"/>
              <a:t>Affects publicly traded U.S. corporations</a:t>
            </a:r>
          </a:p>
          <a:p>
            <a:pPr lvl="1"/>
            <a:r>
              <a:rPr lang="en-US" dirty="0"/>
              <a:t>Enacted by congress as the Public Company Accounting Reform and Investor Protection Act of 2002</a:t>
            </a:r>
          </a:p>
          <a:p>
            <a:pPr lvl="1"/>
            <a:r>
              <a:rPr lang="en-US" dirty="0"/>
              <a:t>Failure to follow can result in senior leadership receiving jail time for non- compliance</a:t>
            </a:r>
            <a:endParaRPr lang="en-IN" dirty="0"/>
          </a:p>
        </p:txBody>
      </p:sp>
    </p:spTree>
    <p:extLst>
      <p:ext uri="{BB962C8B-B14F-4D97-AF65-F5344CB8AC3E}">
        <p14:creationId xmlns:p14="http://schemas.microsoft.com/office/powerpoint/2010/main" val="2316920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F35A-C74D-69FB-A43D-682CC00C57EE}"/>
              </a:ext>
            </a:extLst>
          </p:cNvPr>
          <p:cNvSpPr>
            <a:spLocks noGrp="1"/>
          </p:cNvSpPr>
          <p:nvPr>
            <p:ph type="title"/>
          </p:nvPr>
        </p:nvSpPr>
        <p:spPr/>
        <p:txBody>
          <a:bodyPr/>
          <a:lstStyle/>
          <a:p>
            <a:r>
              <a:rPr lang="en-IN" dirty="0"/>
              <a:t>About the Exam</a:t>
            </a:r>
          </a:p>
        </p:txBody>
      </p:sp>
      <p:sp>
        <p:nvSpPr>
          <p:cNvPr id="3" name="Content Placeholder 2">
            <a:extLst>
              <a:ext uri="{FF2B5EF4-FFF2-40B4-BE49-F238E27FC236}">
                <a16:creationId xmlns:a16="http://schemas.microsoft.com/office/drawing/2014/main" id="{45A31408-B309-FAA1-62E6-88504A9B81AC}"/>
              </a:ext>
            </a:extLst>
          </p:cNvPr>
          <p:cNvSpPr>
            <a:spLocks noGrp="1"/>
          </p:cNvSpPr>
          <p:nvPr>
            <p:ph idx="1"/>
          </p:nvPr>
        </p:nvSpPr>
        <p:spPr/>
        <p:txBody>
          <a:bodyPr/>
          <a:lstStyle/>
          <a:p>
            <a:r>
              <a:rPr lang="en-US" dirty="0"/>
              <a:t>165 minutes to answer up to 90 questions (~70-90)</a:t>
            </a:r>
          </a:p>
          <a:p>
            <a:r>
              <a:rPr lang="en-US" dirty="0"/>
              <a:t>Multiple-choice, multiple-select, PBQs</a:t>
            </a:r>
          </a:p>
          <a:p>
            <a:r>
              <a:rPr lang="en-US" dirty="0"/>
              <a:t>3-5 PBQs, 80-85 multiple-choice/multiple-select questions</a:t>
            </a:r>
          </a:p>
          <a:p>
            <a:r>
              <a:rPr lang="en-US" dirty="0"/>
              <a:t>Score at least 750 out of 900 points to pass (80-85%)</a:t>
            </a:r>
            <a:endParaRPr lang="en-IN" dirty="0"/>
          </a:p>
        </p:txBody>
      </p:sp>
    </p:spTree>
    <p:extLst>
      <p:ext uri="{BB962C8B-B14F-4D97-AF65-F5344CB8AC3E}">
        <p14:creationId xmlns:p14="http://schemas.microsoft.com/office/powerpoint/2010/main" val="4093987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7CA7D-5CA2-909E-F60B-F7843C9C284B}"/>
              </a:ext>
            </a:extLst>
          </p:cNvPr>
          <p:cNvSpPr>
            <a:spLocks noGrp="1"/>
          </p:cNvSpPr>
          <p:nvPr>
            <p:ph idx="1"/>
          </p:nvPr>
        </p:nvSpPr>
        <p:spPr>
          <a:xfrm>
            <a:off x="1024128" y="820132"/>
            <a:ext cx="9720073" cy="5489228"/>
          </a:xfrm>
        </p:spPr>
        <p:txBody>
          <a:bodyPr>
            <a:normAutofit/>
          </a:bodyPr>
          <a:lstStyle/>
          <a:p>
            <a:r>
              <a:rPr lang="en-US" dirty="0"/>
              <a:t>Gramm-Leach-Bliley Act of 1999 (GLBA)</a:t>
            </a:r>
          </a:p>
          <a:p>
            <a:pPr lvl="1"/>
            <a:r>
              <a:rPr lang="en-US" dirty="0"/>
              <a:t>Affects banks, mortgage companies, loan offices, insurance companies, investment companies, and credit card providers</a:t>
            </a:r>
          </a:p>
          <a:p>
            <a:pPr lvl="2"/>
            <a:r>
              <a:rPr lang="en-US" dirty="0"/>
              <a:t>Directly affects the security of personal identifiable information</a:t>
            </a:r>
          </a:p>
          <a:p>
            <a:pPr lvl="2"/>
            <a:r>
              <a:rPr lang="en-US" dirty="0"/>
              <a:t>Prohibits sharing financial information with any third parties</a:t>
            </a:r>
          </a:p>
          <a:p>
            <a:pPr lvl="2"/>
            <a:r>
              <a:rPr lang="en-US" dirty="0"/>
              <a:t>Provides guidelines for securing that financial information</a:t>
            </a:r>
          </a:p>
          <a:p>
            <a:r>
              <a:rPr lang="en-US" dirty="0"/>
              <a:t>Federal Information Security Management Act of 2002 (FISMA)</a:t>
            </a:r>
          </a:p>
          <a:p>
            <a:pPr lvl="1"/>
            <a:r>
              <a:rPr lang="en-US" dirty="0"/>
              <a:t>Affects federal agencies</a:t>
            </a:r>
          </a:p>
          <a:p>
            <a:pPr lvl="1"/>
            <a:r>
              <a:rPr lang="en-US" dirty="0"/>
              <a:t>Replaced and strengthened the Computer Security Act of 1987</a:t>
            </a:r>
          </a:p>
          <a:p>
            <a:r>
              <a:rPr lang="en-US" dirty="0"/>
              <a:t>Federal Privacy Act of 1974</a:t>
            </a:r>
          </a:p>
          <a:p>
            <a:pPr lvl="1"/>
            <a:r>
              <a:rPr lang="en-US" dirty="0"/>
              <a:t>Affects any U.S. government computer system that collects, stores, uses, or disseminates personally identifiable information</a:t>
            </a:r>
          </a:p>
          <a:p>
            <a:pPr lvl="1"/>
            <a:r>
              <a:rPr lang="en-US" dirty="0"/>
              <a:t>Federal Privacy Act does not apply to private corporations</a:t>
            </a:r>
          </a:p>
          <a:p>
            <a:r>
              <a:rPr lang="en-US" dirty="0"/>
              <a:t>Family Educational Rights and Privacy Act (FERPA)</a:t>
            </a:r>
          </a:p>
          <a:p>
            <a:pPr lvl="1"/>
            <a:r>
              <a:rPr lang="en-US" dirty="0"/>
              <a:t>Protects the privacy of student education records</a:t>
            </a:r>
          </a:p>
        </p:txBody>
      </p:sp>
    </p:spTree>
    <p:extLst>
      <p:ext uri="{BB962C8B-B14F-4D97-AF65-F5344CB8AC3E}">
        <p14:creationId xmlns:p14="http://schemas.microsoft.com/office/powerpoint/2010/main" val="224676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837EA-F615-0763-D264-7EA5CFE11AF9}"/>
              </a:ext>
            </a:extLst>
          </p:cNvPr>
          <p:cNvSpPr>
            <a:spLocks noGrp="1"/>
          </p:cNvSpPr>
          <p:nvPr>
            <p:ph idx="1"/>
          </p:nvPr>
        </p:nvSpPr>
        <p:spPr>
          <a:xfrm>
            <a:off x="1024128" y="744718"/>
            <a:ext cx="9720073" cy="5564642"/>
          </a:xfrm>
        </p:spPr>
        <p:txBody>
          <a:bodyPr>
            <a:normAutofit/>
          </a:bodyPr>
          <a:lstStyle/>
          <a:p>
            <a:endParaRPr lang="en-US" dirty="0"/>
          </a:p>
          <a:p>
            <a:r>
              <a:rPr lang="en-US" dirty="0"/>
              <a:t>Economic Espionage Act of 1996</a:t>
            </a:r>
          </a:p>
          <a:p>
            <a:pPr lvl="1"/>
            <a:r>
              <a:rPr lang="en-US" dirty="0"/>
              <a:t>Affects organizations with trade secrets and anyone who tries to use encryption for criminal activities</a:t>
            </a:r>
          </a:p>
          <a:p>
            <a:r>
              <a:rPr lang="en-US" dirty="0"/>
              <a:t>Children’s Online Privacy Protection Act (COPPA)</a:t>
            </a:r>
          </a:p>
          <a:p>
            <a:pPr lvl="1"/>
            <a:r>
              <a:rPr lang="en-US" dirty="0"/>
              <a:t>Imposes certain requirements on websites owner and online services that are directed to children under 13 years of age</a:t>
            </a:r>
          </a:p>
          <a:p>
            <a:pPr lvl="1"/>
            <a:r>
              <a:rPr lang="en-US" dirty="0"/>
              <a:t>The fine from the Federal Trade Commission (FTC) is about $40,000 per violation</a:t>
            </a:r>
          </a:p>
          <a:p>
            <a:r>
              <a:rPr lang="en-US" dirty="0"/>
              <a:t>General Data Protection Regulation (GDPR)</a:t>
            </a:r>
          </a:p>
          <a:p>
            <a:pPr lvl="1"/>
            <a:r>
              <a:rPr lang="en-US" dirty="0"/>
              <a:t>Places specific requirements on how consumer data of the residents of the European Union and Britain must be protected</a:t>
            </a:r>
          </a:p>
          <a:p>
            <a:pPr lvl="1"/>
            <a:r>
              <a:rPr lang="en-US" dirty="0"/>
              <a:t>Personal data cannot be collected, processed, or retained without informed consent</a:t>
            </a:r>
          </a:p>
          <a:p>
            <a:pPr lvl="1"/>
            <a:r>
              <a:rPr lang="en-US" dirty="0"/>
              <a:t>“The right to be forgotten”</a:t>
            </a:r>
          </a:p>
          <a:p>
            <a:pPr lvl="1"/>
            <a:r>
              <a:rPr lang="en-US" dirty="0"/>
              <a:t>GDPR applies globally to all companies and organizations that perform business with European Union citizens</a:t>
            </a:r>
          </a:p>
          <a:p>
            <a:pPr lvl="1"/>
            <a:r>
              <a:rPr lang="en-US" dirty="0"/>
              <a:t>Failure to comply with GDPR's requirements can lead to fees or fines levied against the organization</a:t>
            </a:r>
          </a:p>
          <a:p>
            <a:pPr lvl="1"/>
            <a:r>
              <a:rPr lang="en-US" dirty="0"/>
              <a:t>A GDPR checklist can be found at gdpr.eu</a:t>
            </a:r>
            <a:endParaRPr lang="en-IN" dirty="0"/>
          </a:p>
          <a:p>
            <a:endParaRPr lang="en-IN" dirty="0"/>
          </a:p>
        </p:txBody>
      </p:sp>
    </p:spTree>
    <p:extLst>
      <p:ext uri="{BB962C8B-B14F-4D97-AF65-F5344CB8AC3E}">
        <p14:creationId xmlns:p14="http://schemas.microsoft.com/office/powerpoint/2010/main" val="17842865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389C3-0A04-C5E3-6D1B-67F3E9CCD927}"/>
              </a:ext>
            </a:extLst>
          </p:cNvPr>
          <p:cNvSpPr>
            <a:spLocks noGrp="1"/>
          </p:cNvSpPr>
          <p:nvPr>
            <p:ph idx="1"/>
          </p:nvPr>
        </p:nvSpPr>
        <p:spPr>
          <a:xfrm>
            <a:off x="1024128" y="933254"/>
            <a:ext cx="9720073" cy="5376106"/>
          </a:xfrm>
        </p:spPr>
        <p:txBody>
          <a:bodyPr>
            <a:normAutofit/>
          </a:bodyPr>
          <a:lstStyle/>
          <a:p>
            <a:r>
              <a:rPr lang="en-US" dirty="0"/>
              <a:t>Payment Card Industry Data Security Standard (PCI-DSS)</a:t>
            </a:r>
          </a:p>
          <a:p>
            <a:pPr lvl="1"/>
            <a:r>
              <a:rPr lang="en-US" dirty="0"/>
              <a:t>An agreement any organization which collects, stores, or processes credit card customer information must abide by</a:t>
            </a:r>
          </a:p>
          <a:p>
            <a:pPr lvl="1"/>
            <a:r>
              <a:rPr lang="en-US" dirty="0"/>
              <a:t>PCI-DSS is a standard, and technically not a regulation</a:t>
            </a:r>
          </a:p>
          <a:p>
            <a:pPr lvl="1"/>
            <a:r>
              <a:rPr lang="en-US" dirty="0"/>
              <a:t>Cardholder Data Protection</a:t>
            </a:r>
          </a:p>
          <a:p>
            <a:pPr lvl="2"/>
            <a:r>
              <a:rPr lang="en-US" dirty="0"/>
              <a:t>Create and maintain a secure infrastructure using dedicated appliances and software to monitor and prevent attacks</a:t>
            </a:r>
          </a:p>
          <a:p>
            <a:pPr lvl="2"/>
            <a:r>
              <a:rPr lang="en-US" dirty="0"/>
              <a:t>Employ best practices, such as changing default passwords and training users not to fall victim of phishing campaigns</a:t>
            </a:r>
          </a:p>
          <a:p>
            <a:pPr lvl="2"/>
            <a:r>
              <a:rPr lang="en-US" dirty="0"/>
              <a:t>Continuously monitor for vulnerabilities and use updated antimalware protections</a:t>
            </a:r>
          </a:p>
          <a:p>
            <a:pPr lvl="2"/>
            <a:r>
              <a:rPr lang="en-US" dirty="0"/>
              <a:t>Provide strong access control mechanisms and utilize the concept of least privilege</a:t>
            </a:r>
          </a:p>
          <a:p>
            <a:pPr lvl="1"/>
            <a:r>
              <a:rPr lang="en-US" dirty="0"/>
              <a:t>Requires a consistent process of assessment, remediation, and reporting</a:t>
            </a:r>
          </a:p>
          <a:p>
            <a:pPr lvl="1"/>
            <a:r>
              <a:rPr lang="en-US" dirty="0"/>
              <a:t>Qualified Security Assessor (QSA)</a:t>
            </a:r>
          </a:p>
          <a:p>
            <a:pPr lvl="2"/>
            <a:r>
              <a:rPr lang="en-US" dirty="0"/>
              <a:t>Designation for authorized independent security organizations that are certified to the PCI-DSS standards</a:t>
            </a:r>
          </a:p>
          <a:p>
            <a:pPr lvl="1"/>
            <a:r>
              <a:rPr lang="en-US" dirty="0"/>
              <a:t>Report on Compliance (ROC)</a:t>
            </a:r>
          </a:p>
          <a:p>
            <a:pPr lvl="2"/>
            <a:r>
              <a:rPr lang="en-US" dirty="0"/>
              <a:t>Details an organization’s security posture, environment, </a:t>
            </a:r>
            <a:r>
              <a:rPr lang="en-US" dirty="0" err="1"/>
              <a:t>systems,and</a:t>
            </a:r>
            <a:r>
              <a:rPr lang="en-US" dirty="0"/>
              <a:t> protection of cardholder data</a:t>
            </a:r>
          </a:p>
          <a:p>
            <a:pPr lvl="1"/>
            <a:r>
              <a:rPr lang="en-US" dirty="0"/>
              <a:t>Level 2, 3, and 4 merchants can conduct a self-test to prove active efforts of securing infrastructure</a:t>
            </a:r>
          </a:p>
          <a:p>
            <a:pPr lvl="1"/>
            <a:r>
              <a:rPr lang="en-US" dirty="0"/>
              <a:t>PCI-DSS also requires regular vulnerability scans to be conducted</a:t>
            </a:r>
            <a:endParaRPr lang="en-IN" dirty="0"/>
          </a:p>
          <a:p>
            <a:pPr lvl="2"/>
            <a:endParaRPr lang="en-IN" dirty="0"/>
          </a:p>
        </p:txBody>
      </p:sp>
    </p:spTree>
    <p:extLst>
      <p:ext uri="{BB962C8B-B14F-4D97-AF65-F5344CB8AC3E}">
        <p14:creationId xmlns:p14="http://schemas.microsoft.com/office/powerpoint/2010/main" val="4056977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360AF3-6FBC-0A8C-95FC-CC0BA529EF93}"/>
              </a:ext>
            </a:extLst>
          </p:cNvPr>
          <p:cNvPicPr>
            <a:picLocks noGrp="1" noChangeAspect="1"/>
          </p:cNvPicPr>
          <p:nvPr>
            <p:ph idx="1"/>
          </p:nvPr>
        </p:nvPicPr>
        <p:blipFill>
          <a:blip r:embed="rId2"/>
          <a:stretch>
            <a:fillRect/>
          </a:stretch>
        </p:blipFill>
        <p:spPr>
          <a:xfrm>
            <a:off x="1359694" y="933254"/>
            <a:ext cx="9048750" cy="5030983"/>
          </a:xfrm>
        </p:spPr>
      </p:pic>
    </p:spTree>
    <p:extLst>
      <p:ext uri="{BB962C8B-B14F-4D97-AF65-F5344CB8AC3E}">
        <p14:creationId xmlns:p14="http://schemas.microsoft.com/office/powerpoint/2010/main" val="19845977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EB713-2321-4973-D54F-B9D27B94E9DD}"/>
              </a:ext>
            </a:extLst>
          </p:cNvPr>
          <p:cNvSpPr>
            <a:spLocks noGrp="1"/>
          </p:cNvSpPr>
          <p:nvPr>
            <p:ph type="title"/>
          </p:nvPr>
        </p:nvSpPr>
        <p:spPr/>
        <p:txBody>
          <a:bodyPr/>
          <a:lstStyle/>
          <a:p>
            <a:r>
              <a:rPr lang="en-IN" dirty="0"/>
              <a:t>Professionalism</a:t>
            </a:r>
          </a:p>
        </p:txBody>
      </p:sp>
      <p:sp>
        <p:nvSpPr>
          <p:cNvPr id="3" name="Content Placeholder 2">
            <a:extLst>
              <a:ext uri="{FF2B5EF4-FFF2-40B4-BE49-F238E27FC236}">
                <a16:creationId xmlns:a16="http://schemas.microsoft.com/office/drawing/2014/main" id="{C9325E52-911A-5F53-74B3-56F0438915AA}"/>
              </a:ext>
            </a:extLst>
          </p:cNvPr>
          <p:cNvSpPr>
            <a:spLocks noGrp="1"/>
          </p:cNvSpPr>
          <p:nvPr>
            <p:ph idx="1"/>
          </p:nvPr>
        </p:nvSpPr>
        <p:spPr/>
        <p:txBody>
          <a:bodyPr>
            <a:normAutofit fontScale="92500" lnSpcReduction="10000"/>
          </a:bodyPr>
          <a:lstStyle/>
          <a:p>
            <a:r>
              <a:rPr lang="en-US" dirty="0"/>
              <a:t>A penetration tester must be aware of the laws that deal with hacking, since penetration testing is effectively hacking</a:t>
            </a:r>
          </a:p>
          <a:p>
            <a:r>
              <a:rPr lang="en-US" dirty="0"/>
              <a:t>Consult with an attorney before accepting and attempting a penetration testing assignment</a:t>
            </a:r>
          </a:p>
          <a:p>
            <a:r>
              <a:rPr lang="en-US" dirty="0"/>
              <a:t>Section 1029</a:t>
            </a:r>
          </a:p>
          <a:p>
            <a:pPr lvl="1"/>
            <a:r>
              <a:rPr lang="en-US" dirty="0"/>
              <a:t>Focused on fraud and relevant activity with access devices</a:t>
            </a:r>
          </a:p>
          <a:p>
            <a:r>
              <a:rPr lang="en-US" dirty="0"/>
              <a:t>Section 1030</a:t>
            </a:r>
          </a:p>
          <a:p>
            <a:pPr lvl="1"/>
            <a:r>
              <a:rPr lang="en-US" dirty="0"/>
              <a:t>Focused on fraud and related activity wit-h computers, which is loosely defined to include any device connected to a network</a:t>
            </a:r>
          </a:p>
          <a:p>
            <a:pPr lvl="1"/>
            <a:r>
              <a:rPr lang="en-US" dirty="0"/>
              <a:t>Also covers the act of exceeding one’s access rights</a:t>
            </a:r>
          </a:p>
          <a:p>
            <a:r>
              <a:rPr lang="en-US" dirty="0"/>
              <a:t>Written Permission</a:t>
            </a:r>
          </a:p>
          <a:p>
            <a:pPr lvl="1"/>
            <a:r>
              <a:rPr lang="en-US" dirty="0"/>
              <a:t>Secure a written permission from the target organization</a:t>
            </a:r>
          </a:p>
          <a:p>
            <a:pPr lvl="1"/>
            <a:r>
              <a:rPr lang="en-US" dirty="0"/>
              <a:t>Your get out of jail free card</a:t>
            </a:r>
          </a:p>
        </p:txBody>
      </p:sp>
    </p:spTree>
    <p:extLst>
      <p:ext uri="{BB962C8B-B14F-4D97-AF65-F5344CB8AC3E}">
        <p14:creationId xmlns:p14="http://schemas.microsoft.com/office/powerpoint/2010/main" val="2981156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9175FB-5714-9A74-7977-A275910D2B60}"/>
              </a:ext>
            </a:extLst>
          </p:cNvPr>
          <p:cNvSpPr>
            <a:spLocks noGrp="1"/>
          </p:cNvSpPr>
          <p:nvPr>
            <p:ph idx="1"/>
          </p:nvPr>
        </p:nvSpPr>
        <p:spPr>
          <a:xfrm>
            <a:off x="1024128" y="933254"/>
            <a:ext cx="9720073" cy="5376106"/>
          </a:xfrm>
        </p:spPr>
        <p:txBody>
          <a:bodyPr/>
          <a:lstStyle/>
          <a:p>
            <a:r>
              <a:rPr lang="en-US" dirty="0"/>
              <a:t>Cloud Providers</a:t>
            </a:r>
          </a:p>
          <a:p>
            <a:pPr lvl="1"/>
            <a:r>
              <a:rPr lang="en-US" dirty="0"/>
              <a:t>Gain permissions from the target organization, as well as from the cloud provider</a:t>
            </a:r>
          </a:p>
          <a:p>
            <a:r>
              <a:rPr lang="en-US" dirty="0"/>
              <a:t>Confidentiality</a:t>
            </a:r>
          </a:p>
          <a:p>
            <a:pPr lvl="1"/>
            <a:r>
              <a:rPr lang="en-US" dirty="0"/>
              <a:t>You are responsible for protecting the confidential information you will find</a:t>
            </a:r>
          </a:p>
          <a:p>
            <a:pPr lvl="1"/>
            <a:r>
              <a:rPr lang="en-US" dirty="0"/>
              <a:t>You are also responsible for protecting the information about network vulnerabilities</a:t>
            </a:r>
          </a:p>
          <a:p>
            <a:pPr lvl="1"/>
            <a:r>
              <a:rPr lang="en-US" dirty="0"/>
              <a:t>Each member should have a background check conducted on them</a:t>
            </a:r>
          </a:p>
          <a:p>
            <a:r>
              <a:rPr lang="en-US" dirty="0"/>
              <a:t>Termination</a:t>
            </a:r>
          </a:p>
          <a:p>
            <a:pPr lvl="1"/>
            <a:r>
              <a:rPr lang="en-US" dirty="0"/>
              <a:t>Stop immediately upon discovering a real attack or scanning the wrong target</a:t>
            </a:r>
          </a:p>
          <a:p>
            <a:r>
              <a:rPr lang="en-US" dirty="0"/>
              <a:t>Fees, Fines, and Criminal Charges</a:t>
            </a:r>
          </a:p>
          <a:p>
            <a:pPr lvl="1"/>
            <a:r>
              <a:rPr lang="en-US" dirty="0"/>
              <a:t>During planning, think about the possible scenarios</a:t>
            </a:r>
          </a:p>
          <a:p>
            <a:pPr lvl="1"/>
            <a:r>
              <a:rPr lang="en-US" dirty="0"/>
              <a:t>Make sure the process is clearly understood by those who need to be involved</a:t>
            </a:r>
          </a:p>
          <a:p>
            <a:pPr lvl="1"/>
            <a:r>
              <a:rPr lang="en-US" dirty="0"/>
              <a:t>The thing that separates penetration testers from malicious actors is permission</a:t>
            </a:r>
            <a:endParaRPr lang="en-IN" dirty="0"/>
          </a:p>
          <a:p>
            <a:pPr lvl="1"/>
            <a:endParaRPr lang="en-IN" dirty="0"/>
          </a:p>
          <a:p>
            <a:endParaRPr lang="en-IN" dirty="0"/>
          </a:p>
        </p:txBody>
      </p:sp>
    </p:spTree>
    <p:extLst>
      <p:ext uri="{BB962C8B-B14F-4D97-AF65-F5344CB8AC3E}">
        <p14:creationId xmlns:p14="http://schemas.microsoft.com/office/powerpoint/2010/main" val="1072644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B654-10D9-BB74-8249-8CCA9AE4E3A0}"/>
              </a:ext>
            </a:extLst>
          </p:cNvPr>
          <p:cNvSpPr>
            <a:spLocks noGrp="1"/>
          </p:cNvSpPr>
          <p:nvPr>
            <p:ph type="title"/>
          </p:nvPr>
        </p:nvSpPr>
        <p:spPr/>
        <p:txBody>
          <a:bodyPr/>
          <a:lstStyle/>
          <a:p>
            <a:r>
              <a:rPr lang="en-IN" dirty="0"/>
              <a:t>SCOPE</a:t>
            </a:r>
          </a:p>
        </p:txBody>
      </p:sp>
      <p:sp>
        <p:nvSpPr>
          <p:cNvPr id="3" name="Content Placeholder 2">
            <a:extLst>
              <a:ext uri="{FF2B5EF4-FFF2-40B4-BE49-F238E27FC236}">
                <a16:creationId xmlns:a16="http://schemas.microsoft.com/office/drawing/2014/main" id="{04D2B01B-06D5-5D61-119B-216C109526E0}"/>
              </a:ext>
            </a:extLst>
          </p:cNvPr>
          <p:cNvSpPr>
            <a:spLocks noGrp="1"/>
          </p:cNvSpPr>
          <p:nvPr>
            <p:ph idx="1"/>
          </p:nvPr>
        </p:nvSpPr>
        <p:spPr/>
        <p:txBody>
          <a:bodyPr/>
          <a:lstStyle/>
          <a:p>
            <a:r>
              <a:rPr lang="en-US" dirty="0"/>
              <a:t>The combined objectives and requirements needed to complete an engagement</a:t>
            </a:r>
          </a:p>
          <a:p>
            <a:r>
              <a:rPr lang="en-US" dirty="0"/>
              <a:t>The scope of the project should be first agreed upon</a:t>
            </a:r>
            <a:endParaRPr lang="en-IN" dirty="0"/>
          </a:p>
        </p:txBody>
      </p:sp>
    </p:spTree>
    <p:extLst>
      <p:ext uri="{BB962C8B-B14F-4D97-AF65-F5344CB8AC3E}">
        <p14:creationId xmlns:p14="http://schemas.microsoft.com/office/powerpoint/2010/main" val="36528673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DCEA-581B-B254-CAEA-6FFC80B5C598}"/>
              </a:ext>
            </a:extLst>
          </p:cNvPr>
          <p:cNvSpPr>
            <a:spLocks noGrp="1"/>
          </p:cNvSpPr>
          <p:nvPr>
            <p:ph type="title"/>
          </p:nvPr>
        </p:nvSpPr>
        <p:spPr/>
        <p:txBody>
          <a:bodyPr/>
          <a:lstStyle/>
          <a:p>
            <a:r>
              <a:rPr lang="en-IN" dirty="0"/>
              <a:t>Defining the Scope</a:t>
            </a:r>
          </a:p>
        </p:txBody>
      </p:sp>
      <p:sp>
        <p:nvSpPr>
          <p:cNvPr id="3" name="Content Placeholder 2">
            <a:extLst>
              <a:ext uri="{FF2B5EF4-FFF2-40B4-BE49-F238E27FC236}">
                <a16:creationId xmlns:a16="http://schemas.microsoft.com/office/drawing/2014/main" id="{1EECF556-7B14-DE78-C2FE-C91C536F3E6B}"/>
              </a:ext>
            </a:extLst>
          </p:cNvPr>
          <p:cNvSpPr>
            <a:spLocks noGrp="1"/>
          </p:cNvSpPr>
          <p:nvPr>
            <p:ph idx="1"/>
          </p:nvPr>
        </p:nvSpPr>
        <p:spPr/>
        <p:txBody>
          <a:bodyPr>
            <a:normAutofit fontScale="92500" lnSpcReduction="10000"/>
          </a:bodyPr>
          <a:lstStyle/>
          <a:p>
            <a:r>
              <a:rPr lang="en-US" dirty="0"/>
              <a:t>Proper scoping process ensures a cost-effective penetration test</a:t>
            </a:r>
          </a:p>
          <a:p>
            <a:pPr lvl="1"/>
            <a:r>
              <a:rPr lang="en-US" dirty="0"/>
              <a:t>All parties must have a clear understanding of the test’s goals and objectives</a:t>
            </a:r>
          </a:p>
          <a:p>
            <a:r>
              <a:rPr lang="en-US" dirty="0"/>
              <a:t>Other Factors to Consider</a:t>
            </a:r>
          </a:p>
          <a:p>
            <a:pPr lvl="1"/>
            <a:r>
              <a:rPr lang="en-US" dirty="0"/>
              <a:t>Wireless location area network</a:t>
            </a:r>
          </a:p>
          <a:p>
            <a:pPr lvl="1"/>
            <a:r>
              <a:rPr lang="en-US" dirty="0"/>
              <a:t>VPN connection</a:t>
            </a:r>
          </a:p>
          <a:p>
            <a:pPr lvl="1"/>
            <a:r>
              <a:rPr lang="en-US" dirty="0"/>
              <a:t>Cloud migration</a:t>
            </a:r>
          </a:p>
          <a:p>
            <a:r>
              <a:rPr lang="en-US" dirty="0"/>
              <a:t>Cloud Services</a:t>
            </a:r>
          </a:p>
          <a:p>
            <a:pPr lvl="1"/>
            <a:r>
              <a:rPr lang="en-US" dirty="0"/>
              <a:t>Software as a Service (SaaS)</a:t>
            </a:r>
          </a:p>
          <a:p>
            <a:pPr lvl="2"/>
            <a:r>
              <a:rPr lang="en-US" dirty="0"/>
              <a:t>The service provider provides the client organization with a complete solution</a:t>
            </a:r>
          </a:p>
          <a:p>
            <a:pPr lvl="1"/>
            <a:r>
              <a:rPr lang="en-US" dirty="0"/>
              <a:t>Infrastructure as a Service (IaaS)</a:t>
            </a:r>
          </a:p>
          <a:p>
            <a:pPr lvl="2"/>
            <a:r>
              <a:rPr lang="en-US" dirty="0"/>
              <a:t>The service provider provides dynamic allocation of additional resources without requiring clients to buy the hardware and underlying operating systems</a:t>
            </a:r>
          </a:p>
          <a:p>
            <a:pPr lvl="1"/>
            <a:r>
              <a:rPr lang="en-US" dirty="0"/>
              <a:t>Platform as a Service (PaaS)</a:t>
            </a:r>
          </a:p>
          <a:p>
            <a:pPr lvl="2"/>
            <a:r>
              <a:rPr lang="en-US" dirty="0"/>
              <a:t>The service provider provides the client organization with the hardware and software needed for a specific service to operate</a:t>
            </a:r>
          </a:p>
        </p:txBody>
      </p:sp>
    </p:spTree>
    <p:extLst>
      <p:ext uri="{BB962C8B-B14F-4D97-AF65-F5344CB8AC3E}">
        <p14:creationId xmlns:p14="http://schemas.microsoft.com/office/powerpoint/2010/main" val="8210439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C83E9-4750-B383-6599-4A5768872740}"/>
              </a:ext>
            </a:extLst>
          </p:cNvPr>
          <p:cNvSpPr>
            <a:spLocks noGrp="1"/>
          </p:cNvSpPr>
          <p:nvPr>
            <p:ph idx="1"/>
          </p:nvPr>
        </p:nvSpPr>
        <p:spPr>
          <a:xfrm>
            <a:off x="1024128" y="744718"/>
            <a:ext cx="9720073" cy="5564642"/>
          </a:xfrm>
        </p:spPr>
        <p:txBody>
          <a:bodyPr/>
          <a:lstStyle/>
          <a:p>
            <a:r>
              <a:rPr lang="en-US" dirty="0"/>
              <a:t>Application Programming Interface (API)</a:t>
            </a:r>
          </a:p>
          <a:p>
            <a:pPr lvl="1"/>
            <a:r>
              <a:rPr lang="en-US" dirty="0"/>
              <a:t>A type of software intermediary that allows two applications to talk to each other</a:t>
            </a:r>
          </a:p>
          <a:p>
            <a:r>
              <a:rPr lang="en-US" dirty="0"/>
              <a:t>Identify any web or mobile applications that may become part of the scope</a:t>
            </a:r>
          </a:p>
          <a:p>
            <a:pPr lvl="1"/>
            <a:r>
              <a:rPr lang="en-US" dirty="0"/>
              <a:t>Local network</a:t>
            </a:r>
          </a:p>
          <a:p>
            <a:pPr lvl="1"/>
            <a:r>
              <a:rPr lang="en-US" dirty="0"/>
              <a:t>Cloud server</a:t>
            </a:r>
          </a:p>
          <a:p>
            <a:pPr lvl="1"/>
            <a:r>
              <a:rPr lang="en-US" dirty="0"/>
              <a:t>Web or mobile applications</a:t>
            </a:r>
            <a:endParaRPr lang="en-IN" dirty="0"/>
          </a:p>
          <a:p>
            <a:endParaRPr lang="en-IN" dirty="0"/>
          </a:p>
        </p:txBody>
      </p:sp>
    </p:spTree>
    <p:extLst>
      <p:ext uri="{BB962C8B-B14F-4D97-AF65-F5344CB8AC3E}">
        <p14:creationId xmlns:p14="http://schemas.microsoft.com/office/powerpoint/2010/main" val="1284856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8CF967-FA71-3C22-9303-363535A8F29C}"/>
              </a:ext>
            </a:extLst>
          </p:cNvPr>
          <p:cNvSpPr/>
          <p:nvPr/>
        </p:nvSpPr>
        <p:spPr>
          <a:xfrm>
            <a:off x="5091559" y="2967335"/>
            <a:ext cx="2008884"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Thanks</a:t>
            </a:r>
          </a:p>
        </p:txBody>
      </p:sp>
    </p:spTree>
    <p:extLst>
      <p:ext uri="{BB962C8B-B14F-4D97-AF65-F5344CB8AC3E}">
        <p14:creationId xmlns:p14="http://schemas.microsoft.com/office/powerpoint/2010/main" val="197807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F1D8C-D4DA-AAA9-86A4-543C24247B77}"/>
              </a:ext>
            </a:extLst>
          </p:cNvPr>
          <p:cNvSpPr>
            <a:spLocks noGrp="1"/>
          </p:cNvSpPr>
          <p:nvPr>
            <p:ph type="title"/>
          </p:nvPr>
        </p:nvSpPr>
        <p:spPr/>
        <p:txBody>
          <a:bodyPr/>
          <a:lstStyle/>
          <a:p>
            <a:r>
              <a:rPr lang="en-IN" dirty="0"/>
              <a:t>Planning an Engagement</a:t>
            </a:r>
          </a:p>
        </p:txBody>
      </p:sp>
      <p:sp>
        <p:nvSpPr>
          <p:cNvPr id="3" name="Content Placeholder 2">
            <a:extLst>
              <a:ext uri="{FF2B5EF4-FFF2-40B4-BE49-F238E27FC236}">
                <a16:creationId xmlns:a16="http://schemas.microsoft.com/office/drawing/2014/main" id="{23E228AF-293C-E165-A835-183C25853AC5}"/>
              </a:ext>
            </a:extLst>
          </p:cNvPr>
          <p:cNvSpPr>
            <a:spLocks noGrp="1"/>
          </p:cNvSpPr>
          <p:nvPr>
            <p:ph idx="1"/>
          </p:nvPr>
        </p:nvSpPr>
        <p:spPr/>
        <p:txBody>
          <a:bodyPr/>
          <a:lstStyle/>
          <a:p>
            <a:r>
              <a:rPr lang="en-IN" dirty="0"/>
              <a:t>Engagement</a:t>
            </a:r>
          </a:p>
          <a:p>
            <a:pPr lvl="1"/>
            <a:r>
              <a:rPr lang="en-US" dirty="0"/>
              <a:t>A singular penetration testing project planned and scoped by the requesting client and the performing analysts</a:t>
            </a:r>
            <a:endParaRPr lang="en-IN" dirty="0"/>
          </a:p>
        </p:txBody>
      </p:sp>
    </p:spTree>
    <p:extLst>
      <p:ext uri="{BB962C8B-B14F-4D97-AF65-F5344CB8AC3E}">
        <p14:creationId xmlns:p14="http://schemas.microsoft.com/office/powerpoint/2010/main" val="2740582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DF2B-69E6-0271-BC0A-9823BFE92AA1}"/>
              </a:ext>
            </a:extLst>
          </p:cNvPr>
          <p:cNvSpPr>
            <a:spLocks noGrp="1"/>
          </p:cNvSpPr>
          <p:nvPr>
            <p:ph type="title"/>
          </p:nvPr>
        </p:nvSpPr>
        <p:spPr/>
        <p:txBody>
          <a:bodyPr/>
          <a:lstStyle/>
          <a:p>
            <a:r>
              <a:rPr lang="en-IN" dirty="0"/>
              <a:t>Penetration Tester</a:t>
            </a:r>
          </a:p>
        </p:txBody>
      </p:sp>
      <p:sp>
        <p:nvSpPr>
          <p:cNvPr id="3" name="Content Placeholder 2">
            <a:extLst>
              <a:ext uri="{FF2B5EF4-FFF2-40B4-BE49-F238E27FC236}">
                <a16:creationId xmlns:a16="http://schemas.microsoft.com/office/drawing/2014/main" id="{1F163122-F23A-5A29-66E8-C53A6FDFF2EB}"/>
              </a:ext>
            </a:extLst>
          </p:cNvPr>
          <p:cNvSpPr>
            <a:spLocks noGrp="1"/>
          </p:cNvSpPr>
          <p:nvPr>
            <p:ph idx="1"/>
          </p:nvPr>
        </p:nvSpPr>
        <p:spPr/>
        <p:txBody>
          <a:bodyPr/>
          <a:lstStyle/>
          <a:p>
            <a:r>
              <a:rPr lang="en-US" dirty="0"/>
              <a:t>An authorized threat actor who tries to identify the ways an unauthorized intruder could damage a network</a:t>
            </a:r>
            <a:endParaRPr lang="en-IN" dirty="0"/>
          </a:p>
        </p:txBody>
      </p:sp>
    </p:spTree>
    <p:extLst>
      <p:ext uri="{BB962C8B-B14F-4D97-AF65-F5344CB8AC3E}">
        <p14:creationId xmlns:p14="http://schemas.microsoft.com/office/powerpoint/2010/main" val="1785043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859</TotalTime>
  <Words>2734</Words>
  <Application>Microsoft Office PowerPoint</Application>
  <PresentationFormat>Widescreen</PresentationFormat>
  <Paragraphs>312</Paragraphs>
  <Slides>79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79</vt:i4>
      </vt:variant>
    </vt:vector>
  </HeadingPairs>
  <TitlesOfParts>
    <vt:vector size="83" baseType="lpstr">
      <vt:lpstr>Tw Cen MT</vt:lpstr>
      <vt:lpstr>Tw Cen MT Condensed</vt:lpstr>
      <vt:lpstr>Wingdings 3</vt:lpstr>
      <vt:lpstr>Integral</vt:lpstr>
      <vt:lpstr>CompTIA Pentest+</vt:lpstr>
      <vt:lpstr>CompTIA PenTest+ Certification</vt:lpstr>
      <vt:lpstr>Penetration Testing/Vulnerability Assessment Stages</vt:lpstr>
      <vt:lpstr>Recommended Prerequisites</vt:lpstr>
      <vt:lpstr>Five Domains</vt:lpstr>
      <vt:lpstr>PowerPoint Presentation</vt:lpstr>
      <vt:lpstr>About the Exam</vt:lpstr>
      <vt:lpstr>Planning an Engagement</vt:lpstr>
      <vt:lpstr>Penetration Tester</vt:lpstr>
      <vt:lpstr>What is Risk?</vt:lpstr>
      <vt:lpstr>PowerPoint Presentation</vt:lpstr>
      <vt:lpstr>PowerPoint Presentation</vt:lpstr>
      <vt:lpstr>PowerPoint Presentation</vt:lpstr>
      <vt:lpstr>PowerPoint Presentation</vt:lpstr>
      <vt:lpstr>PowerPoint Presentation</vt:lpstr>
      <vt:lpstr>PowerPoint Presentation</vt:lpstr>
      <vt:lpstr>Risk Management</vt:lpstr>
      <vt:lpstr>PowerPoint Presentation</vt:lpstr>
      <vt:lpstr>PowerPoint Presentation</vt:lpstr>
      <vt:lpstr>Risk Types</vt:lpstr>
      <vt:lpstr>PowerPoint Presentation</vt:lpstr>
      <vt:lpstr>PowerPoint Presentation</vt:lpstr>
      <vt:lpstr>PowerPoint Presentation</vt:lpstr>
      <vt:lpstr>PowerPoint Presentation</vt:lpstr>
      <vt:lpstr>Mitigations</vt:lpstr>
      <vt:lpstr>PowerPoint Presentation</vt:lpstr>
      <vt:lpstr>PowerPoint Presentation</vt:lpstr>
      <vt:lpstr>Risk Avoidance</vt:lpstr>
      <vt:lpstr>PowerPoint Presentation</vt:lpstr>
      <vt:lpstr>Risk Transfer</vt:lpstr>
      <vt:lpstr>PowerPoint Presentation</vt:lpstr>
      <vt:lpstr>Risk Mitigation</vt:lpstr>
      <vt:lpstr>PowerPoint Presentation</vt:lpstr>
      <vt:lpstr>PowerPoint Presentation</vt:lpstr>
      <vt:lpstr>Risk Acceptance</vt:lpstr>
      <vt:lpstr>Risk Appetite</vt:lpstr>
      <vt:lpstr>PowerPoint Presentation</vt:lpstr>
      <vt:lpstr>PowerPoint Presentation</vt:lpstr>
      <vt:lpstr>Controls</vt:lpstr>
      <vt:lpstr>Controls Categories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Défense in depth</vt:lpstr>
      <vt:lpstr>PowerPoint Presentation</vt:lpstr>
      <vt:lpstr>PowerPoint Presentation</vt:lpstr>
      <vt:lpstr>Categories</vt:lpstr>
      <vt:lpstr>PowerPoint Presentation</vt:lpstr>
      <vt:lpstr>PenTest Methodologies</vt:lpstr>
      <vt:lpstr>MITRE ATT&amp;CK Framework</vt:lpstr>
      <vt:lpstr>Penetration Standards</vt:lpstr>
      <vt:lpstr>PowerPoint Presentation</vt:lpstr>
      <vt:lpstr>PowerPoint Presentation</vt:lpstr>
      <vt:lpstr>PowerPoint Presentation</vt:lpstr>
      <vt:lpstr>PowerPoint Presentation</vt:lpstr>
      <vt:lpstr>PowerPoint Presentation</vt:lpstr>
      <vt:lpstr>Planning a Test</vt:lpstr>
      <vt:lpstr>PowerPoint Presentation</vt:lpstr>
      <vt:lpstr>PowerPoint Presentation</vt:lpstr>
      <vt:lpstr>PowerPoint Presentation</vt:lpstr>
      <vt:lpstr>Legal Concepts</vt:lpstr>
      <vt:lpstr>PowerPoint Presentation</vt:lpstr>
      <vt:lpstr>PowerPoint Presentation</vt:lpstr>
      <vt:lpstr>PowerPoint Presentation</vt:lpstr>
      <vt:lpstr>Regulatory Compliance</vt:lpstr>
      <vt:lpstr>PowerPoint Presentation</vt:lpstr>
      <vt:lpstr>PowerPoint Presentation</vt:lpstr>
      <vt:lpstr>PowerPoint Presentation</vt:lpstr>
      <vt:lpstr>PowerPoint Presentation</vt:lpstr>
      <vt:lpstr>Professionalism</vt:lpstr>
      <vt:lpstr>PowerPoint Presentation</vt:lpstr>
      <vt:lpstr>SCOPE</vt:lpstr>
      <vt:lpstr>Defining the Scope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CompTIA Pentest+</dc:title>
  <dc:creator>Vikash Verma</dc:creator>
  <cp:lastModifiedBy>Vikash Verma</cp:lastModifiedBy>
  <cp:revision>9</cp:revision>
  <dcterms:created xsi:type="dcterms:W3CDTF">2022-12-03T14:31:07Z</dcterms:created>
  <dcterms:modified xsi:type="dcterms:W3CDTF">2022-12-04T04:50:50Z</dcterms:modified>
</cp:coreProperties>
</file>